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  <p:sldId id="261" r:id="rId7"/>
    <p:sldId id="259" r:id="rId8"/>
    <p:sldId id="260" r:id="rId9"/>
    <p:sldId id="262" r:id="rId10"/>
    <p:sldId id="289" r:id="rId11"/>
    <p:sldId id="290" r:id="rId12"/>
    <p:sldId id="264" r:id="rId13"/>
    <p:sldId id="265" r:id="rId14"/>
    <p:sldId id="266" r:id="rId15"/>
    <p:sldId id="267" r:id="rId16"/>
    <p:sldId id="296" r:id="rId17"/>
    <p:sldId id="268" r:id="rId18"/>
    <p:sldId id="269" r:id="rId19"/>
    <p:sldId id="273" r:id="rId20"/>
    <p:sldId id="283" r:id="rId21"/>
    <p:sldId id="292" r:id="rId22"/>
    <p:sldId id="295" r:id="rId23"/>
    <p:sldId id="270" r:id="rId24"/>
    <p:sldId id="271" r:id="rId25"/>
    <p:sldId id="272" r:id="rId26"/>
    <p:sldId id="294" r:id="rId27"/>
    <p:sldId id="274" r:id="rId28"/>
    <p:sldId id="275" r:id="rId29"/>
    <p:sldId id="297" r:id="rId30"/>
    <p:sldId id="276" r:id="rId31"/>
    <p:sldId id="277" r:id="rId32"/>
    <p:sldId id="278" r:id="rId33"/>
    <p:sldId id="279" r:id="rId34"/>
    <p:sldId id="281" r:id="rId35"/>
    <p:sldId id="282" r:id="rId36"/>
    <p:sldId id="298" r:id="rId37"/>
    <p:sldId id="299" r:id="rId38"/>
    <p:sldId id="284" r:id="rId39"/>
    <p:sldId id="286" r:id="rId40"/>
    <p:sldId id="287" r:id="rId41"/>
    <p:sldId id="285" r:id="rId42"/>
    <p:sldId id="288" r:id="rId43"/>
    <p:sldId id="300" r:id="rId4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DB7B"/>
    <a:srgbClr val="533013"/>
    <a:srgbClr val="C78950"/>
    <a:srgbClr val="E7BD75"/>
    <a:srgbClr val="FBF9C9"/>
    <a:srgbClr val="733C12"/>
    <a:srgbClr val="C0892D"/>
    <a:srgbClr val="491A0A"/>
    <a:srgbClr val="FF89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C77E80-EA0D-4898-8934-2076A963FA87}" v="1" dt="2023-11-26T15:31:52.406"/>
    <p1510:client id="{107BEB23-C60E-4D1E-B4E3-27BC3E525DB3}" v="1039" dt="2023-11-26T15:38:16.0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4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0" i="0" u="none" strike="noStrike" kern="1200" cap="all" baseline="0">
                <a:solidFill>
                  <a:schemeClr val="lt1"/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r>
              <a:rPr lang="uk-UA" dirty="0">
                <a:solidFill>
                  <a:schemeClr val="accent4">
                    <a:lumMod val="75000"/>
                  </a:schemeClr>
                </a:solidFill>
                <a:latin typeface="Bookman Old Style" panose="02050604050505020204" pitchFamily="18" charset="0"/>
              </a:rPr>
              <a:t>Спеціальність Право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cap="all" baseline="0">
              <a:solidFill>
                <a:schemeClr val="lt1"/>
              </a:solidFill>
              <a:latin typeface="Bookman Old Style" panose="02050604050505020204" pitchFamily="18" charset="0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solidFill>
          <a:schemeClr val="bg2">
            <a:lumMod val="75000"/>
            <a:alpha val="27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Денна форма навчання</c:v>
                </c:pt>
              </c:strCache>
            </c:strRef>
          </c:tx>
          <c:spPr>
            <a:solidFill>
              <a:schemeClr val="accent4">
                <a:shade val="76000"/>
                <a:alpha val="88000"/>
              </a:schemeClr>
            </a:solidFill>
            <a:ln>
              <a:solidFill>
                <a:schemeClr val="accent4">
                  <a:shade val="76000"/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flat">
              <a:contourClr>
                <a:schemeClr val="accent4">
                  <a:shade val="76000"/>
                  <a:lumMod val="50000"/>
                </a:schemeClr>
              </a:contourClr>
            </a:sp3d>
          </c:spPr>
          <c:invertIfNegative val="0"/>
          <c:dLbls>
            <c:spPr>
              <a:solidFill>
                <a:schemeClr val="accent4">
                  <a:lumMod val="75000"/>
                </a:schemeClr>
              </a:solidFill>
              <a:ln>
                <a:solidFill>
                  <a:schemeClr val="lt1">
                    <a:alpha val="50000"/>
                  </a:schemeClr>
                </a:solidFill>
                <a:round/>
              </a:ln>
              <a:effectLst>
                <a:outerShdw blurRad="63500" dist="889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1 курс</c:v>
                </c:pt>
                <c:pt idx="1">
                  <c:v>2 курс</c:v>
                </c:pt>
                <c:pt idx="2">
                  <c:v>3 курс</c:v>
                </c:pt>
                <c:pt idx="3">
                  <c:v>4 курс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12</c:v>
                </c:pt>
                <c:pt idx="1">
                  <c:v>4</c:v>
                </c:pt>
                <c:pt idx="2">
                  <c:v>4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27-4542-8A08-F0BEF9C2B24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Заочна форма навчання</c:v>
                </c:pt>
              </c:strCache>
            </c:strRef>
          </c:tx>
          <c:spPr>
            <a:solidFill>
              <a:schemeClr val="accent4">
                <a:tint val="77000"/>
                <a:alpha val="88000"/>
              </a:schemeClr>
            </a:solidFill>
            <a:ln>
              <a:solidFill>
                <a:schemeClr val="accent4">
                  <a:tint val="77000"/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flat">
              <a:contourClr>
                <a:schemeClr val="accent4">
                  <a:tint val="77000"/>
                  <a:lumMod val="50000"/>
                </a:schemeClr>
              </a:contourClr>
            </a:sp3d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16DB-4F4E-868B-2DA7D3F374BC}"/>
                </c:ext>
              </c:extLst>
            </c:dLbl>
            <c:spPr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lt1">
                    <a:alpha val="50000"/>
                  </a:schemeClr>
                </a:solidFill>
                <a:round/>
              </a:ln>
              <a:effectLst>
                <a:outerShdw blurRad="63500" dist="889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4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1 курс</c:v>
                </c:pt>
                <c:pt idx="1">
                  <c:v>2 курс</c:v>
                </c:pt>
                <c:pt idx="2">
                  <c:v>3 курс</c:v>
                </c:pt>
                <c:pt idx="3">
                  <c:v>4 курс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5</c:v>
                </c:pt>
                <c:pt idx="1">
                  <c:v>5</c:v>
                </c:pt>
                <c:pt idx="2">
                  <c:v>0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27-4542-8A08-F0BEF9C2B24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4"/>
        <c:gapDepth val="53"/>
        <c:shape val="box"/>
        <c:axId val="1672802912"/>
        <c:axId val="1734293680"/>
        <c:axId val="0"/>
      </c:bar3DChart>
      <c:catAx>
        <c:axId val="1672802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34293680"/>
        <c:crosses val="autoZero"/>
        <c:auto val="1"/>
        <c:lblAlgn val="ctr"/>
        <c:lblOffset val="100"/>
        <c:noMultiLvlLbl val="0"/>
      </c:catAx>
      <c:valAx>
        <c:axId val="173429368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672802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4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95000"/>
      </a:schemeClr>
    </a:solidFill>
    <a:ln w="6350" cap="flat" cmpd="sng" algn="ctr">
      <a:solidFill>
        <a:schemeClr val="dk1">
          <a:tint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cap="all" baseline="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1800" dirty="0">
                <a:solidFill>
                  <a:schemeClr val="accent4">
                    <a:lumMod val="75000"/>
                  </a:schemeClr>
                </a:solidFill>
                <a:latin typeface="Bookman Old Style" panose="02050604050505020204" pitchFamily="18" charset="0"/>
              </a:rPr>
              <a:t>Спеціальність Публічне управління та адміністрування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cap="all" baseline="0">
              <a:solidFill>
                <a:schemeClr val="accent4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solidFill>
          <a:schemeClr val="bg2">
            <a:lumMod val="75000"/>
            <a:alpha val="27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Всього</c:v>
                </c:pt>
              </c:strCache>
            </c:strRef>
          </c:tx>
          <c:spPr>
            <a:solidFill>
              <a:schemeClr val="accent4">
                <a:alpha val="88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flat">
              <a:contourClr>
                <a:schemeClr val="accent4">
                  <a:lumMod val="50000"/>
                </a:schemeClr>
              </a:contourClr>
            </a:sp3d>
          </c:spPr>
          <c:invertIfNegative val="0"/>
          <c:dLbls>
            <c:spPr>
              <a:solidFill>
                <a:schemeClr val="accent4">
                  <a:alpha val="30000"/>
                </a:schemeClr>
              </a:solidFill>
              <a:ln>
                <a:solidFill>
                  <a:schemeClr val="lt1">
                    <a:alpha val="50000"/>
                  </a:schemeClr>
                </a:solidFill>
                <a:round/>
              </a:ln>
              <a:effectLst>
                <a:outerShdw blurRad="63500" dist="889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27-4313-91E7-3377E4CFCEE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4"/>
        <c:gapDepth val="53"/>
        <c:shape val="box"/>
        <c:axId val="1162534272"/>
        <c:axId val="1734339808"/>
        <c:axId val="0"/>
      </c:bar3DChart>
      <c:catAx>
        <c:axId val="1162534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34339808"/>
        <c:crosses val="autoZero"/>
        <c:auto val="1"/>
        <c:lblAlgn val="ctr"/>
        <c:lblOffset val="100"/>
        <c:noMultiLvlLbl val="0"/>
      </c:catAx>
      <c:valAx>
        <c:axId val="173433980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162534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4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95000"/>
      </a:schemeClr>
    </a:solidFill>
    <a:ln w="6350" cap="flat" cmpd="sng" algn="ctr">
      <a:solidFill>
        <a:schemeClr val="dk1">
          <a:tint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400" dirty="0"/>
              <a:t>За звітний період викладачами кафедри права та методики викладання правознавства опубліковано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Загальнокафедральний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Міжнародні колективні монографії</c:v>
                </c:pt>
                <c:pt idx="1">
                  <c:v>Вітчизняні колективні монографії</c:v>
                </c:pt>
                <c:pt idx="2">
                  <c:v>У базі Scopus</c:v>
                </c:pt>
                <c:pt idx="3">
                  <c:v>У базі Web of Science</c:v>
                </c:pt>
                <c:pt idx="4">
                  <c:v>У базі Index Copernicus </c:v>
                </c:pt>
                <c:pt idx="5">
                  <c:v>У фахових виданнях</c:v>
                </c:pt>
                <c:pt idx="6">
                  <c:v>Методичні рекомендації</c:v>
                </c:pt>
                <c:pt idx="7">
                  <c:v>Навчальні посібники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12</c:v>
                </c:pt>
                <c:pt idx="1">
                  <c:v>11</c:v>
                </c:pt>
                <c:pt idx="2">
                  <c:v>19</c:v>
                </c:pt>
                <c:pt idx="3">
                  <c:v>15</c:v>
                </c:pt>
                <c:pt idx="4">
                  <c:v>17</c:v>
                </c:pt>
                <c:pt idx="5">
                  <c:v>35</c:v>
                </c:pt>
                <c:pt idx="6">
                  <c:v>24</c:v>
                </c:pt>
                <c:pt idx="7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16-415A-B10A-F6C0DA321A8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Особистий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Lbls>
            <c:dLbl>
              <c:idx val="1"/>
              <c:layout>
                <c:manualLayout>
                  <c:x val="3.8625899344758288E-3"/>
                  <c:y val="-1.1010883812341616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938-4D2C-884D-A3049A485C2A}"/>
                </c:ext>
              </c:extLst>
            </c:dLbl>
            <c:dLbl>
              <c:idx val="2"/>
              <c:layout>
                <c:manualLayout>
                  <c:x val="7.7251798689517521E-3"/>
                  <c:y val="-1.1010883812341616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938-4D2C-884D-A3049A485C2A}"/>
                </c:ext>
              </c:extLst>
            </c:dLbl>
            <c:dLbl>
              <c:idx val="3"/>
              <c:layout>
                <c:manualLayout>
                  <c:x val="6.4376498907930324E-3"/>
                  <c:y val="-1.1010883812341616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938-4D2C-884D-A3049A485C2A}"/>
                </c:ext>
              </c:extLst>
            </c:dLbl>
            <c:dLbl>
              <c:idx val="4"/>
              <c:layout>
                <c:manualLayout>
                  <c:x val="5.150119912634500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938-4D2C-884D-A3049A485C2A}"/>
                </c:ext>
              </c:extLst>
            </c:dLbl>
            <c:dLbl>
              <c:idx val="5"/>
              <c:layout>
                <c:manualLayout>
                  <c:x val="7.7251798689517521E-3"/>
                  <c:y val="-9.009009009009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938-4D2C-884D-A3049A485C2A}"/>
                </c:ext>
              </c:extLst>
            </c:dLbl>
            <c:dLbl>
              <c:idx val="6"/>
              <c:layout>
                <c:manualLayout>
                  <c:x val="6.4376498907931269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938-4D2C-884D-A3049A485C2A}"/>
                </c:ext>
              </c:extLst>
            </c:dLbl>
            <c:dLbl>
              <c:idx val="7"/>
              <c:layout>
                <c:manualLayout>
                  <c:x val="5.1501199126345008E-3"/>
                  <c:y val="-1.1010883812341616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938-4D2C-884D-A3049A485C2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Міжнародні колективні монографії</c:v>
                </c:pt>
                <c:pt idx="1">
                  <c:v>Вітчизняні колективні монографії</c:v>
                </c:pt>
                <c:pt idx="2">
                  <c:v>У базі Scopus</c:v>
                </c:pt>
                <c:pt idx="3">
                  <c:v>У базі Web of Science</c:v>
                </c:pt>
                <c:pt idx="4">
                  <c:v>У базі Index Copernicus </c:v>
                </c:pt>
                <c:pt idx="5">
                  <c:v>У фахових виданнях</c:v>
                </c:pt>
                <c:pt idx="6">
                  <c:v>Методичні рекомендації</c:v>
                </c:pt>
                <c:pt idx="7">
                  <c:v>Навчальні посібники</c:v>
                </c:pt>
              </c:strCache>
            </c:strRef>
          </c:cat>
          <c:val>
            <c:numRef>
              <c:f>Лист1!$C$2:$C$9</c:f>
              <c:numCache>
                <c:formatCode>General</c:formatCode>
                <c:ptCount val="8"/>
                <c:pt idx="0">
                  <c:v>6</c:v>
                </c:pt>
                <c:pt idx="1">
                  <c:v>3</c:v>
                </c:pt>
                <c:pt idx="2">
                  <c:v>10</c:v>
                </c:pt>
                <c:pt idx="3">
                  <c:v>3</c:v>
                </c:pt>
                <c:pt idx="4">
                  <c:v>7</c:v>
                </c:pt>
                <c:pt idx="5">
                  <c:v>4</c:v>
                </c:pt>
                <c:pt idx="6">
                  <c:v>5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16-415A-B10A-F6C0DA321A8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78422991"/>
        <c:axId val="294349071"/>
        <c:axId val="0"/>
      </c:bar3DChart>
      <c:catAx>
        <c:axId val="2784229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4349071"/>
        <c:crosses val="autoZero"/>
        <c:auto val="1"/>
        <c:lblAlgn val="ctr"/>
        <c:lblOffset val="100"/>
        <c:noMultiLvlLbl val="0"/>
      </c:catAx>
      <c:valAx>
        <c:axId val="2943490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84229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95000"/>
      </a:schemeClr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1">
  <cs:axisTitle>
    <cs:lnRef idx="0"/>
    <cs:fillRef idx="0"/>
    <cs:effectRef idx="0"/>
    <cs:fontRef idx="minor">
      <a:schemeClr val="lt1">
        <a:lumMod val="75000"/>
      </a:schemeClr>
    </cs:fontRef>
    <cs:defRPr sz="1197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1197" kern="1200"/>
  </cs:categoryAxis>
  <cs:chartArea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6350" cap="flat" cmpd="sng" algn="ctr">
        <a:solidFill>
          <a:schemeClr val="dk1">
            <a:tint val="75000"/>
          </a:schemeClr>
        </a:solidFill>
        <a:round/>
      </a:ln>
    </cs:spPr>
    <cs:defRPr sz="1330" kern="1200"/>
  </cs:chartArea>
  <cs:dataLabel>
    <cs:lnRef idx="0"/>
    <cs:fillRef idx="0">
      <cs:styleClr val="auto"/>
    </cs:fillRef>
    <cs:effectRef idx="0"/>
    <cs:fontRef idx="minor">
      <a:schemeClr val="lt1"/>
    </cs:fontRef>
    <cs:spPr>
      <a:solidFill>
        <a:schemeClr val="phClr">
          <a:alpha val="30000"/>
        </a:schemeClr>
      </a:solidFill>
      <a:ln>
        <a:solidFill>
          <a:schemeClr val="lt1">
            <a:alpha val="50000"/>
          </a:schemeClr>
        </a:solidFill>
        <a:round/>
      </a:ln>
      <a:effectLst>
        <a:outerShdw blurRad="63500" dist="88900" dir="2700000" algn="tl" rotWithShape="0">
          <a:prstClr val="black">
            <a:alpha val="40000"/>
          </a:prstClr>
        </a:outerShdw>
      </a:effectLst>
    </cs:spPr>
    <cs:defRPr sz="1197" b="1" i="0" u="none" strike="noStrike" kern="1200" baseline="0"/>
  </cs:dataLabel>
  <cs:dataLabelCallout>
    <cs:lnRef idx="0"/>
    <cs:fillRef idx="0">
      <cs:styleClr val="auto"/>
    </cs:fillRef>
    <cs:effectRef idx="0"/>
    <cs:fontRef idx="minor">
      <a:schemeClr val="lt1"/>
    </cs:fontRef>
    <cs:spPr>
      <a:solidFill>
        <a:schemeClr val="phClr">
          <a:alpha val="30000"/>
        </a:schemeClr>
      </a:solidFill>
      <a:ln>
        <a:solidFill>
          <a:schemeClr val="lt1">
            <a:alpha val="50000"/>
          </a:schemeClr>
        </a:solidFill>
        <a:round/>
      </a:ln>
      <a:effectLst>
        <a:outerShdw blurRad="63500" dist="88900" dir="2700000" algn="tl" rotWithShape="0">
          <a:prstClr val="black">
            <a:alpha val="40000"/>
          </a:prstClr>
        </a:outerShdw>
      </a:effectLst>
    </cs:spPr>
    <cs:defRPr sz="1197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88000"/>
        </a:schemeClr>
      </a:solidFill>
      <a:ln>
        <a:solidFill>
          <a:schemeClr val="phClr">
            <a:lumMod val="50000"/>
          </a:schemeClr>
        </a:solidFill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88000"/>
        </a:schemeClr>
      </a:solidFill>
      <a:ln>
        <a:solidFill>
          <a:schemeClr val="phClr">
            <a:lumMod val="50000"/>
          </a:schemeClr>
        </a:solidFill>
      </a:ln>
      <a:scene3d>
        <a:camera prst="orthographicFront"/>
        <a:lightRig rig="threePt" dir="t"/>
      </a:scene3d>
      <a:sp3d prstMaterial="flat"/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dk1">
            <a:lumMod val="75000"/>
            <a:lumOff val="25000"/>
          </a:schemeClr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solidFill>
        <a:schemeClr val="bg2">
          <a:lumMod val="75000"/>
          <a:alpha val="27000"/>
        </a:schemeClr>
      </a:solidFill>
      <a:sp3d/>
    </cs:spPr>
  </cs:floor>
  <cs:gridlineMajor>
    <cs:lnRef idx="0"/>
    <cs:fillRef idx="0"/>
    <cs:effectRef idx="0"/>
    <cs:fontRef idx="minor">
      <a:schemeClr val="tx1"/>
    </cs:fontRef>
    <cs:spPr>
      <a:ln w="9525">
        <a:solidFill>
          <a:schemeClr val="lt1">
            <a:lumMod val="50000"/>
          </a:schemeClr>
        </a:solidFill>
      </a:ln>
    </cs:spPr>
  </cs:gridlineMajor>
  <cs:gridlineMinor>
    <cs:lnRef idx="0"/>
    <cs:fillRef idx="0"/>
    <cs:effectRef idx="0"/>
    <cs:fontRef idx="minor">
      <a:schemeClr val="tx1"/>
    </cs:fontRef>
    <cs:spPr>
      <a:ln w="9525">
        <a:solidFill>
          <a:schemeClr val="lt1">
            <a:lumMod val="40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/>
    </cs:fontRef>
    <cs:defRPr sz="2200" b="0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sp3d/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1">
  <cs:axisTitle>
    <cs:lnRef idx="0"/>
    <cs:fillRef idx="0"/>
    <cs:effectRef idx="0"/>
    <cs:fontRef idx="minor">
      <a:schemeClr val="lt1">
        <a:lumMod val="75000"/>
      </a:schemeClr>
    </cs:fontRef>
    <cs:defRPr sz="1197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1197" kern="1200"/>
  </cs:categoryAxis>
  <cs:chartArea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6350" cap="flat" cmpd="sng" algn="ctr">
        <a:solidFill>
          <a:schemeClr val="dk1">
            <a:tint val="75000"/>
          </a:schemeClr>
        </a:solidFill>
        <a:round/>
      </a:ln>
    </cs:spPr>
    <cs:defRPr sz="1330" kern="1200"/>
  </cs:chartArea>
  <cs:dataLabel>
    <cs:lnRef idx="0"/>
    <cs:fillRef idx="0">
      <cs:styleClr val="auto"/>
    </cs:fillRef>
    <cs:effectRef idx="0"/>
    <cs:fontRef idx="minor">
      <a:schemeClr val="lt1"/>
    </cs:fontRef>
    <cs:spPr>
      <a:solidFill>
        <a:schemeClr val="phClr">
          <a:alpha val="30000"/>
        </a:schemeClr>
      </a:solidFill>
      <a:ln>
        <a:solidFill>
          <a:schemeClr val="lt1">
            <a:alpha val="50000"/>
          </a:schemeClr>
        </a:solidFill>
        <a:round/>
      </a:ln>
      <a:effectLst>
        <a:outerShdw blurRad="63500" dist="88900" dir="2700000" algn="tl" rotWithShape="0">
          <a:prstClr val="black">
            <a:alpha val="40000"/>
          </a:prstClr>
        </a:outerShdw>
      </a:effectLst>
    </cs:spPr>
    <cs:defRPr sz="1197" b="1" i="0" u="none" strike="noStrike" kern="1200" baseline="0"/>
  </cs:dataLabel>
  <cs:dataLabelCallout>
    <cs:lnRef idx="0"/>
    <cs:fillRef idx="0">
      <cs:styleClr val="auto"/>
    </cs:fillRef>
    <cs:effectRef idx="0"/>
    <cs:fontRef idx="minor">
      <a:schemeClr val="lt1"/>
    </cs:fontRef>
    <cs:spPr>
      <a:solidFill>
        <a:schemeClr val="phClr">
          <a:alpha val="30000"/>
        </a:schemeClr>
      </a:solidFill>
      <a:ln>
        <a:solidFill>
          <a:schemeClr val="lt1">
            <a:alpha val="50000"/>
          </a:schemeClr>
        </a:solidFill>
        <a:round/>
      </a:ln>
      <a:effectLst>
        <a:outerShdw blurRad="63500" dist="88900" dir="2700000" algn="tl" rotWithShape="0">
          <a:prstClr val="black">
            <a:alpha val="40000"/>
          </a:prstClr>
        </a:outerShdw>
      </a:effectLst>
    </cs:spPr>
    <cs:defRPr sz="1197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88000"/>
        </a:schemeClr>
      </a:solidFill>
      <a:ln>
        <a:solidFill>
          <a:schemeClr val="phClr">
            <a:lumMod val="50000"/>
          </a:schemeClr>
        </a:solidFill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88000"/>
        </a:schemeClr>
      </a:solidFill>
      <a:ln>
        <a:solidFill>
          <a:schemeClr val="phClr">
            <a:lumMod val="50000"/>
          </a:schemeClr>
        </a:solidFill>
      </a:ln>
      <a:scene3d>
        <a:camera prst="orthographicFront"/>
        <a:lightRig rig="threePt" dir="t"/>
      </a:scene3d>
      <a:sp3d prstMaterial="flat"/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dk1">
            <a:lumMod val="75000"/>
            <a:lumOff val="25000"/>
          </a:schemeClr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solidFill>
        <a:schemeClr val="bg2">
          <a:lumMod val="75000"/>
          <a:alpha val="27000"/>
        </a:schemeClr>
      </a:solidFill>
      <a:sp3d/>
    </cs:spPr>
  </cs:floor>
  <cs:gridlineMajor>
    <cs:lnRef idx="0"/>
    <cs:fillRef idx="0"/>
    <cs:effectRef idx="0"/>
    <cs:fontRef idx="minor">
      <a:schemeClr val="tx1"/>
    </cs:fontRef>
    <cs:spPr>
      <a:ln w="9525">
        <a:solidFill>
          <a:schemeClr val="lt1">
            <a:lumMod val="50000"/>
          </a:schemeClr>
        </a:solidFill>
      </a:ln>
    </cs:spPr>
  </cs:gridlineMajor>
  <cs:gridlineMinor>
    <cs:lnRef idx="0"/>
    <cs:fillRef idx="0"/>
    <cs:effectRef idx="0"/>
    <cs:fontRef idx="minor">
      <a:schemeClr val="tx1"/>
    </cs:fontRef>
    <cs:spPr>
      <a:ln w="9525">
        <a:solidFill>
          <a:schemeClr val="lt1">
            <a:lumMod val="40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/>
    </cs:fontRef>
    <cs:defRPr sz="2200" b="0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sp3d/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B87396-B56E-7B5F-A294-DF7FE87B8E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E90C0E7-8F89-2235-E423-3A04DC5E0E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0CC7E2-349E-5B25-7F0E-D837E5863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456D1-CC6C-46FF-8822-1D03289CE034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89A8A9-BED5-8853-79EE-27F5B8430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DF3A8D-3206-B441-D44F-DABB98A98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8C6E1-009A-46DD-A9EB-92BC5AEB05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8169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0C02BB-BCFA-C17E-C26F-106505A9E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9873A5-3D41-201D-9FDE-D1451573A1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1102599-B98A-7864-8EB9-727FAB0CA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456D1-CC6C-46FF-8822-1D03289CE034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8A6C801-3D0E-344C-8927-2DFA23D56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EFE73D-4BFB-726E-B4CB-CBC41C8E2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8C6E1-009A-46DD-A9EB-92BC5AEB05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119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422306-9E9A-F421-151E-8BA93F286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27EE7ED-8777-0433-9845-7E4D558D52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0B990EF-F506-810D-EBE1-B982801F1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456D1-CC6C-46FF-8822-1D03289CE034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FF86370-C4FB-5247-E04E-E726A87AF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033BA6-40FA-2CA3-E6BC-35AF691CE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8C6E1-009A-46DD-A9EB-92BC5AEB05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413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94C599-86C0-12C3-30B7-6DCDB5FA0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DF392D-A452-3A3F-B341-01B9D80080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41DC107-1441-8403-80EF-87124BE507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FADC6D5-FD5C-233A-9CD3-F6553095F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456D1-CC6C-46FF-8822-1D03289CE034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8F04EAC-1F7B-508D-EB1E-762971058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034AF05-CA9D-012B-FF9E-C85592185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8C6E1-009A-46DD-A9EB-92BC5AEB05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970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5AA3C2-5444-8DA0-D439-C76E23696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12A88E1-0CA6-6220-7F1B-C3239C2C48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D0B55DF-7E1D-50E2-25C7-5E41D6B93D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59168E4-CACF-1D9B-1DF0-C1AFD2DBB7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FCEC4C6-8B84-1643-785C-7FD5C49E7D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9A4C5B0-1A73-4C56-B9E3-2A24BCDA8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456D1-CC6C-46FF-8822-1D03289CE034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44D6FFE-EF88-8257-6E1A-555A1430F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02C1BB0-F3A0-9ED8-1384-4A39BD034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8C6E1-009A-46DD-A9EB-92BC5AEB05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795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CC4400-9DDE-4216-D5E7-E008D23F2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0E32029-E175-4E06-7E21-75400F856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456D1-CC6C-46FF-8822-1D03289CE034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02232D4-2110-944C-4262-1CC9E0DAA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18A0916-CA4C-8122-2195-5417541A9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8C6E1-009A-46DD-A9EB-92BC5AEB05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9806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5C553DA-5557-603F-60C3-3408C31D5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456D1-CC6C-46FF-8822-1D03289CE034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C1D1B2D-B2B1-D62E-EF9B-DB0892D9B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5B49800-CA1B-9684-2005-66B3F05C2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8C6E1-009A-46DD-A9EB-92BC5AEB05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2586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6371AA-521C-1D72-FBC9-71218EDE4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02B692-B494-9004-147B-186FEA0D4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7A435E1-3C82-ADC9-F356-7BEE783F9A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E91B70B-8F84-C1D5-3B5E-498E69877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456D1-CC6C-46FF-8822-1D03289CE034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7846754-860D-8BC0-44CE-FD3B324C1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768DC3D-4C5F-A7E2-1DD6-B7BE5F047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8C6E1-009A-46DD-A9EB-92BC5AEB05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7655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216A37-65C5-F280-B413-336950C62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806A7A8-97B8-52F9-4986-647325362F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9C717A8-43A6-AFD3-BAA8-18F8149467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B876F7D-8DC5-BE3B-E15A-B74E82513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456D1-CC6C-46FF-8822-1D03289CE034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E14C7A3-3CBE-121E-EF3D-92039C1EB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9AED030-24C7-8B4B-41F2-EEBBB73D8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8C6E1-009A-46DD-A9EB-92BC5AEB05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401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7DBEFA-A37E-0A16-AE18-D6A9D6D13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ED690CF-FB92-5094-47EF-BFA499A673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5336FE-9377-2199-E3C9-61325BDD9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456D1-CC6C-46FF-8822-1D03289CE034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A09C417-3A7E-6CF1-9693-B6C8438A0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1674FF-86E6-8B89-3D05-895C3AAA1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8C6E1-009A-46DD-A9EB-92BC5AEB05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6107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E7E6E83-6857-4E1E-6986-BB43075CB1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AA81DBB-8B94-108F-1EF4-39A7091020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66FCF9-4138-267C-BA00-0B893DAE0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456D1-CC6C-46FF-8822-1D03289CE034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859BED-9E5B-F0DB-AC0D-747D1B3E3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E622A4-DD04-DECF-2666-04D6A77B5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8C6E1-009A-46DD-A9EB-92BC5AEB05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792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4D2536-B482-FC63-D76A-1A3E6192D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6482F6D-A89F-821F-3975-5C3C5730A8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15D61D-F928-CA9C-9518-6BCB1FC2A7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B456D1-CC6C-46FF-8822-1D03289CE034}" type="datetimeFigureOut">
              <a:rPr lang="ru-RU" smtClean="0"/>
              <a:t>12.01.2024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42C5DB-1235-25FD-FC85-BC8CFB30F2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A110266-1E1B-CE4C-1A70-69647C768A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8C6E1-009A-46DD-A9EB-92BC5AEB05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336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5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openxmlformats.org/officeDocument/2006/relationships/image" Target="../media/image2.png"/><Relationship Id="rId7" Type="http://schemas.openxmlformats.org/officeDocument/2006/relationships/image" Target="../media/image3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g"/><Relationship Id="rId5" Type="http://schemas.openxmlformats.org/officeDocument/2006/relationships/image" Target="../media/image28.jpe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jp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jp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jp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jpg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jpg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g"/><Relationship Id="rId5" Type="http://schemas.openxmlformats.org/officeDocument/2006/relationships/image" Target="../media/image40.png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кульптура, бронза, Бронзовая скульптура, духовые инструменты&#10;&#10;Автоматически созданное описание">
            <a:extLst>
              <a:ext uri="{FF2B5EF4-FFF2-40B4-BE49-F238E27FC236}">
                <a16:creationId xmlns:a16="http://schemas.microsoft.com/office/drawing/2014/main" id="{DCA4566B-E652-BBD4-CC79-A9808F1892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701" y="674255"/>
            <a:ext cx="3574141" cy="5661892"/>
          </a:xfrm>
          <a:prstGeom prst="rect">
            <a:avLst/>
          </a:prstGeom>
        </p:spPr>
      </p:pic>
      <p:pic>
        <p:nvPicPr>
          <p:cNvPr id="7" name="Рисунок 6" descr="Изображение выглядит как искусство, рисунок, иллюстрация, силуэт&#10;&#10;Автоматически созданное описание">
            <a:extLst>
              <a:ext uri="{FF2B5EF4-FFF2-40B4-BE49-F238E27FC236}">
                <a16:creationId xmlns:a16="http://schemas.microsoft.com/office/drawing/2014/main" id="{92991A9D-4958-9317-2938-03F327FCEF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8609" y="477933"/>
            <a:ext cx="1809711" cy="177579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C0892D"/>
            </a:solidFill>
            <a:miter lim="800000"/>
          </a:ln>
          <a:effectLst>
            <a:outerShdw blurRad="254000" algn="tl" rotWithShape="0">
              <a:schemeClr val="bg1">
                <a:alpha val="43000"/>
              </a:schemeClr>
            </a:outerShdw>
          </a:effectLst>
        </p:spPr>
      </p:pic>
      <p:sp>
        <p:nvSpPr>
          <p:cNvPr id="11" name="Прямоугольник: скругленные противолежащие углы 10">
            <a:extLst>
              <a:ext uri="{FF2B5EF4-FFF2-40B4-BE49-F238E27FC236}">
                <a16:creationId xmlns:a16="http://schemas.microsoft.com/office/drawing/2014/main" id="{4EFD3CA7-375D-EA8A-4536-3DEE33701B35}"/>
              </a:ext>
            </a:extLst>
          </p:cNvPr>
          <p:cNvSpPr/>
          <p:nvPr/>
        </p:nvSpPr>
        <p:spPr>
          <a:xfrm>
            <a:off x="4078686" y="2830946"/>
            <a:ext cx="7524750" cy="3448051"/>
          </a:xfrm>
          <a:prstGeom prst="round2DiagRect">
            <a:avLst/>
          </a:prstGeom>
          <a:gradFill>
            <a:gsLst>
              <a:gs pos="0">
                <a:srgbClr val="733C12">
                  <a:alpha val="53000"/>
                </a:srgbClr>
              </a:gs>
              <a:gs pos="19000">
                <a:srgbClr val="C78950">
                  <a:alpha val="64000"/>
                </a:srgbClr>
              </a:gs>
              <a:gs pos="39000">
                <a:srgbClr val="F9DB7B">
                  <a:alpha val="67000"/>
                </a:srgbClr>
              </a:gs>
              <a:gs pos="59000">
                <a:srgbClr val="FBF9C9">
                  <a:alpha val="82000"/>
                </a:srgbClr>
              </a:gs>
              <a:gs pos="100000">
                <a:srgbClr val="7D5B2D">
                  <a:alpha val="54000"/>
                </a:srgbClr>
              </a:gs>
              <a:gs pos="78000">
                <a:srgbClr val="E7BD75">
                  <a:alpha val="74000"/>
                </a:srgbClr>
              </a:gs>
            </a:gsLst>
            <a:lin ang="0" scaled="0"/>
          </a:gra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ookman Old Style" panose="02050604050505020204" pitchFamily="18" charset="0"/>
              </a:rPr>
              <a:t>ЗВІТ </a:t>
            </a:r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ookman Old Style" panose="02050604050505020204" pitchFamily="18" charset="0"/>
              </a:rPr>
              <a:t>В.О. </a:t>
            </a:r>
            <a:r>
              <a:rPr lang="ru-RU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ookman Old Style" panose="02050604050505020204" pitchFamily="18" charset="0"/>
              </a:rPr>
              <a:t>ЗАВІДУВАЧА КАФЕДРИ ПРАВА</a:t>
            </a:r>
          </a:p>
          <a:p>
            <a:pPr algn="ctr"/>
            <a:r>
              <a:rPr lang="ru-RU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ookman Old Style" panose="02050604050505020204" pitchFamily="18" charset="0"/>
              </a:rPr>
              <a:t>ТА МЕТОДИКИ ВИКЛАДАННЯ ПРАВОЗНАВСТВА</a:t>
            </a:r>
          </a:p>
          <a:p>
            <a:pPr algn="ctr"/>
            <a:r>
              <a:rPr lang="ru-RU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ookman Old Style" panose="02050604050505020204" pitchFamily="18" charset="0"/>
              </a:rPr>
              <a:t>КАНДИДАТА ПЕДАГОГІЧНИХ НАУК, ДОЦЕНТА</a:t>
            </a:r>
          </a:p>
          <a:p>
            <a:pPr algn="ctr"/>
            <a:r>
              <a:rPr lang="ru-RU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ookman Old Style" panose="02050604050505020204" pitchFamily="18" charset="0"/>
              </a:rPr>
              <a:t>ІВАНІЙ ОЛЕНИ МИКОЛАЇВНИ</a:t>
            </a:r>
          </a:p>
          <a:p>
            <a:pPr algn="ctr"/>
            <a:r>
              <a:rPr lang="ru-RU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ookman Old Style" panose="02050604050505020204" pitchFamily="18" charset="0"/>
              </a:rPr>
              <a:t>З 1.11.2018 Р. ПО 31.10.2023 Р.</a:t>
            </a:r>
          </a:p>
        </p:txBody>
      </p:sp>
    </p:spTree>
    <p:extLst>
      <p:ext uri="{BB962C8B-B14F-4D97-AF65-F5344CB8AC3E}">
        <p14:creationId xmlns:p14="http://schemas.microsoft.com/office/powerpoint/2010/main" val="3302921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кульптура, бронза, Бронзовая скульптура, духовые инструменты&#10;&#10;Автоматически созданное описание">
            <a:extLst>
              <a:ext uri="{FF2B5EF4-FFF2-40B4-BE49-F238E27FC236}">
                <a16:creationId xmlns:a16="http://schemas.microsoft.com/office/drawing/2014/main" id="{DCA4566B-E652-BBD4-CC79-A9808F1892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849" y="0"/>
            <a:ext cx="3574141" cy="5661892"/>
          </a:xfrm>
          <a:prstGeom prst="rect">
            <a:avLst/>
          </a:prstGeom>
          <a:effectLst/>
        </p:spPr>
      </p:pic>
      <p:sp>
        <p:nvSpPr>
          <p:cNvPr id="11" name="Прямоугольник: скругленные противолежащие углы 10">
            <a:extLst>
              <a:ext uri="{FF2B5EF4-FFF2-40B4-BE49-F238E27FC236}">
                <a16:creationId xmlns:a16="http://schemas.microsoft.com/office/drawing/2014/main" id="{4EFD3CA7-375D-EA8A-4536-3DEE33701B35}"/>
              </a:ext>
            </a:extLst>
          </p:cNvPr>
          <p:cNvSpPr/>
          <p:nvPr/>
        </p:nvSpPr>
        <p:spPr>
          <a:xfrm>
            <a:off x="254834" y="419724"/>
            <a:ext cx="11395806" cy="5996065"/>
          </a:xfrm>
          <a:prstGeom prst="round2DiagRect">
            <a:avLst/>
          </a:prstGeom>
          <a:gradFill>
            <a:gsLst>
              <a:gs pos="0">
                <a:srgbClr val="733C12">
                  <a:alpha val="62000"/>
                </a:srgbClr>
              </a:gs>
              <a:gs pos="19000">
                <a:srgbClr val="C78950">
                  <a:alpha val="62000"/>
                </a:srgbClr>
              </a:gs>
              <a:gs pos="39000">
                <a:srgbClr val="F9DB7B">
                  <a:alpha val="62000"/>
                </a:srgbClr>
              </a:gs>
              <a:gs pos="59000">
                <a:srgbClr val="FBF9C9">
                  <a:alpha val="62000"/>
                </a:srgbClr>
              </a:gs>
              <a:gs pos="100000">
                <a:srgbClr val="7D5B2D"/>
              </a:gs>
              <a:gs pos="78000">
                <a:srgbClr val="E7BD75">
                  <a:alpha val="62000"/>
                </a:srgbClr>
              </a:gs>
            </a:gsLst>
            <a:lin ang="0" scaled="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2865" marR="36830" indent="444500" algn="just">
              <a:lnSpc>
                <a:spcPct val="115000"/>
              </a:lnSpc>
              <a:spcAft>
                <a:spcPts val="25"/>
              </a:spcAft>
            </a:pPr>
            <a:endParaRPr lang="ru-RU" sz="1600" kern="1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34DEE9-3225-54AB-EFB8-C93C8E5B3C2A}"/>
              </a:ext>
            </a:extLst>
          </p:cNvPr>
          <p:cNvSpPr txBox="1"/>
          <p:nvPr/>
        </p:nvSpPr>
        <p:spPr>
          <a:xfrm>
            <a:off x="7950041" y="505122"/>
            <a:ext cx="3700599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Кафедра права та методики викладання правознавства ННІ історії, права та міжнародних відносин Сумського державного педагогічного університету імені А.С. Макаренка є випусковою кафедрою, що здійснює освітню та науково-дослідну діяльність за спеціальностями 081 Право та 281 Публічне управління та адміністрування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A3E064D-D245-F7C9-984A-D1A0F1C585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5274" y="1420822"/>
            <a:ext cx="6677716" cy="4259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05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кульптура, бронза, Бронзовая скульптура, духовые инструменты&#10;&#10;Автоматически созданное описание">
            <a:extLst>
              <a:ext uri="{FF2B5EF4-FFF2-40B4-BE49-F238E27FC236}">
                <a16:creationId xmlns:a16="http://schemas.microsoft.com/office/drawing/2014/main" id="{DCA4566B-E652-BBD4-CC79-A9808F1892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29" y="598054"/>
            <a:ext cx="3574141" cy="5661892"/>
          </a:xfrm>
          <a:prstGeom prst="rect">
            <a:avLst/>
          </a:prstGeom>
          <a:effectLst/>
        </p:spPr>
      </p:pic>
      <p:sp>
        <p:nvSpPr>
          <p:cNvPr id="11" name="Прямоугольник: скругленные противолежащие углы 10">
            <a:extLst>
              <a:ext uri="{FF2B5EF4-FFF2-40B4-BE49-F238E27FC236}">
                <a16:creationId xmlns:a16="http://schemas.microsoft.com/office/drawing/2014/main" id="{4EFD3CA7-375D-EA8A-4536-3DEE33701B35}"/>
              </a:ext>
            </a:extLst>
          </p:cNvPr>
          <p:cNvSpPr/>
          <p:nvPr/>
        </p:nvSpPr>
        <p:spPr>
          <a:xfrm>
            <a:off x="719136" y="912199"/>
            <a:ext cx="10753726" cy="5033602"/>
          </a:xfrm>
          <a:prstGeom prst="round2DiagRect">
            <a:avLst/>
          </a:prstGeom>
          <a:gradFill>
            <a:gsLst>
              <a:gs pos="0">
                <a:srgbClr val="733C12">
                  <a:alpha val="62000"/>
                </a:srgbClr>
              </a:gs>
              <a:gs pos="19000">
                <a:srgbClr val="C78950">
                  <a:alpha val="62000"/>
                </a:srgbClr>
              </a:gs>
              <a:gs pos="39000">
                <a:srgbClr val="F9DB7B">
                  <a:alpha val="62000"/>
                </a:srgbClr>
              </a:gs>
              <a:gs pos="59000">
                <a:srgbClr val="FBF9C9">
                  <a:alpha val="62000"/>
                </a:srgbClr>
              </a:gs>
              <a:gs pos="100000">
                <a:srgbClr val="7D5B2D"/>
              </a:gs>
              <a:gs pos="78000">
                <a:srgbClr val="E7BD75">
                  <a:alpha val="62000"/>
                </a:srgbClr>
              </a:gs>
            </a:gsLst>
            <a:lin ang="0" scaled="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62865" marR="36830" indent="444500" algn="ctr">
              <a:lnSpc>
                <a:spcPct val="115000"/>
              </a:lnSpc>
              <a:spcAft>
                <a:spcPts val="25"/>
              </a:spcAft>
            </a:pPr>
            <a:r>
              <a:rPr lang="uk-UA" sz="2800" kern="1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Times New Roman" panose="02020603050405020304" pitchFamily="18" charset="0"/>
              </a:rPr>
              <a:t>Цілі освітньо-професійних програм відповідають положенням Стратегії розвитку СумДПУ,  зокрема у контексті максимального сприяння формуванню здобувачів вищої освіти як свідомих і відповідальних громадян, цілісних та культурних особистостей, конкурентоспроможних професіоналів та лідерів шляхом органічного поєднання освітньої, наукової та інноваційної діяльності на засадах академічної доброчесності.</a:t>
            </a:r>
            <a:endParaRPr lang="ru-RU" sz="2800" kern="1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2335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кульптура, бронза, Бронзовая скульптура, духовые инструменты&#10;&#10;Автоматически созданное описание">
            <a:extLst>
              <a:ext uri="{FF2B5EF4-FFF2-40B4-BE49-F238E27FC236}">
                <a16:creationId xmlns:a16="http://schemas.microsoft.com/office/drawing/2014/main" id="{DCA4566B-E652-BBD4-CC79-A9808F1892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29" y="598054"/>
            <a:ext cx="3574141" cy="5661892"/>
          </a:xfrm>
          <a:prstGeom prst="rect">
            <a:avLst/>
          </a:prstGeom>
          <a:effectLst/>
        </p:spPr>
      </p:pic>
      <p:sp>
        <p:nvSpPr>
          <p:cNvPr id="11" name="Прямоугольник: скругленные противолежащие углы 10">
            <a:extLst>
              <a:ext uri="{FF2B5EF4-FFF2-40B4-BE49-F238E27FC236}">
                <a16:creationId xmlns:a16="http://schemas.microsoft.com/office/drawing/2014/main" id="{4EFD3CA7-375D-EA8A-4536-3DEE33701B35}"/>
              </a:ext>
            </a:extLst>
          </p:cNvPr>
          <p:cNvSpPr/>
          <p:nvPr/>
        </p:nvSpPr>
        <p:spPr>
          <a:xfrm>
            <a:off x="539646" y="912198"/>
            <a:ext cx="10933216" cy="5488601"/>
          </a:xfrm>
          <a:prstGeom prst="round2DiagRect">
            <a:avLst/>
          </a:prstGeom>
          <a:gradFill>
            <a:gsLst>
              <a:gs pos="0">
                <a:srgbClr val="733C12">
                  <a:alpha val="62000"/>
                </a:srgbClr>
              </a:gs>
              <a:gs pos="19000">
                <a:srgbClr val="C78950">
                  <a:alpha val="62000"/>
                </a:srgbClr>
              </a:gs>
              <a:gs pos="39000">
                <a:srgbClr val="F9DB7B">
                  <a:alpha val="62000"/>
                </a:srgbClr>
              </a:gs>
              <a:gs pos="59000">
                <a:srgbClr val="FBF9C9">
                  <a:alpha val="62000"/>
                </a:srgbClr>
              </a:gs>
              <a:gs pos="100000">
                <a:srgbClr val="7D5B2D"/>
              </a:gs>
              <a:gs pos="78000">
                <a:srgbClr val="E7BD75">
                  <a:alpha val="62000"/>
                </a:srgbClr>
              </a:gs>
            </a:gsLst>
            <a:lin ang="0" scaled="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62865" marR="36830" indent="444500" algn="just">
              <a:lnSpc>
                <a:spcPct val="115000"/>
              </a:lnSpc>
              <a:spcAft>
                <a:spcPts val="25"/>
              </a:spcAft>
            </a:pPr>
            <a:r>
              <a:rPr lang="uk-UA" sz="28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Times New Roman" panose="02020603050405020304" pitchFamily="18" charset="0"/>
              </a:rPr>
              <a:t>Контингент</a:t>
            </a:r>
            <a:r>
              <a:rPr lang="uk-UA" sz="2800" b="1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 </a:t>
            </a:r>
            <a:r>
              <a:rPr lang="uk-UA" sz="28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Times New Roman" panose="02020603050405020304" pitchFamily="18" charset="0"/>
              </a:rPr>
              <a:t>студентів</a:t>
            </a:r>
            <a:endParaRPr lang="ru-RU" sz="2800" b="1" kern="1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F2545B22-ACDC-F41F-2E2F-EA7580B6A8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42213012"/>
              </p:ext>
            </p:extLst>
          </p:nvPr>
        </p:nvGraphicFramePr>
        <p:xfrm>
          <a:off x="1034321" y="1813810"/>
          <a:ext cx="4795434" cy="41319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9" name="Диаграмма 18">
            <a:extLst>
              <a:ext uri="{FF2B5EF4-FFF2-40B4-BE49-F238E27FC236}">
                <a16:creationId xmlns:a16="http://schemas.microsoft.com/office/drawing/2014/main" id="{96EDB1FB-611F-AB5F-4E5A-58396D90D6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1201270"/>
              </p:ext>
            </p:extLst>
          </p:nvPr>
        </p:nvGraphicFramePr>
        <p:xfrm>
          <a:off x="6324429" y="1813810"/>
          <a:ext cx="4573419" cy="41319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253341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кульптура, бронза, Бронзовая скульптура, духовые инструменты&#10;&#10;Автоматически созданное описание">
            <a:extLst>
              <a:ext uri="{FF2B5EF4-FFF2-40B4-BE49-F238E27FC236}">
                <a16:creationId xmlns:a16="http://schemas.microsoft.com/office/drawing/2014/main" id="{DCA4566B-E652-BBD4-CC79-A9808F1892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29" y="598054"/>
            <a:ext cx="3574141" cy="5661892"/>
          </a:xfrm>
          <a:prstGeom prst="rect">
            <a:avLst/>
          </a:prstGeom>
          <a:effectLst/>
        </p:spPr>
      </p:pic>
      <p:sp>
        <p:nvSpPr>
          <p:cNvPr id="11" name="Прямоугольник: скругленные противолежащие углы 10">
            <a:extLst>
              <a:ext uri="{FF2B5EF4-FFF2-40B4-BE49-F238E27FC236}">
                <a16:creationId xmlns:a16="http://schemas.microsoft.com/office/drawing/2014/main" id="{4EFD3CA7-375D-EA8A-4536-3DEE33701B35}"/>
              </a:ext>
            </a:extLst>
          </p:cNvPr>
          <p:cNvSpPr/>
          <p:nvPr/>
        </p:nvSpPr>
        <p:spPr>
          <a:xfrm>
            <a:off x="286603" y="464024"/>
            <a:ext cx="11395881" cy="5795922"/>
          </a:xfrm>
          <a:prstGeom prst="round2DiagRect">
            <a:avLst/>
          </a:prstGeom>
          <a:gradFill>
            <a:gsLst>
              <a:gs pos="0">
                <a:srgbClr val="733C12">
                  <a:alpha val="62000"/>
                </a:srgbClr>
              </a:gs>
              <a:gs pos="19000">
                <a:srgbClr val="C78950">
                  <a:alpha val="62000"/>
                </a:srgbClr>
              </a:gs>
              <a:gs pos="39000">
                <a:srgbClr val="F9DB7B">
                  <a:alpha val="62000"/>
                </a:srgbClr>
              </a:gs>
              <a:gs pos="59000">
                <a:srgbClr val="FBF9C9">
                  <a:alpha val="62000"/>
                </a:srgbClr>
              </a:gs>
              <a:gs pos="100000">
                <a:srgbClr val="7D5B2D"/>
              </a:gs>
              <a:gs pos="78000">
                <a:srgbClr val="E7BD75">
                  <a:alpha val="62000"/>
                </a:srgbClr>
              </a:gs>
            </a:gsLst>
            <a:lin ang="0" scaled="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62865" marR="36830" indent="444500" algn="just">
              <a:lnSpc>
                <a:spcPct val="115000"/>
              </a:lnSpc>
              <a:spcAft>
                <a:spcPts val="25"/>
              </a:spcAft>
            </a:pPr>
            <a:endParaRPr lang="ru-RU" sz="4400" kern="1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5552C2-B59F-F06F-9F99-6BA05C3855A1}"/>
              </a:ext>
            </a:extLst>
          </p:cNvPr>
          <p:cNvSpPr txBox="1"/>
          <p:nvPr/>
        </p:nvSpPr>
        <p:spPr>
          <a:xfrm>
            <a:off x="2367754" y="785434"/>
            <a:ext cx="41275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Times New Roman" panose="02020603050405020304" pitchFamily="18" charset="0"/>
              </a:rPr>
              <a:t>Склад кафедри</a:t>
            </a:r>
            <a:endParaRPr lang="ru-RU" sz="4400" kern="1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A214C2-430C-0209-8FDB-84E6F43199BD}"/>
              </a:ext>
            </a:extLst>
          </p:cNvPr>
          <p:cNvSpPr txBox="1"/>
          <p:nvPr/>
        </p:nvSpPr>
        <p:spPr>
          <a:xfrm>
            <a:off x="509516" y="1501253"/>
            <a:ext cx="6149904" cy="4537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865" marR="36830" indent="444500">
              <a:lnSpc>
                <a:spcPct val="115000"/>
              </a:lnSpc>
              <a:spcAft>
                <a:spcPts val="25"/>
              </a:spcAft>
            </a:pPr>
            <a:r>
              <a:rPr lang="uk-UA" sz="2300" kern="1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Штат кафедри станом на 2023 рік представлено 9 науково-педагогічними працівниками: з них 2 доктори юридичних наук, 4 кандидати юридичних наук, 1 кандидат наук з державного управління, 1 кандидат педагогічних наук. Навчально-допоміжний персонал представлений старшим лаборантом. Весь професорсько-викладацький склад кафедри відповідає 6 і більше пунктам ліцензійних умов провадження освітньої діяльності.</a:t>
            </a:r>
            <a:endParaRPr lang="ru-RU" sz="2300" kern="1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Рисунок 5" descr="Изображение выглядит как одежда, Человеческое лицо, человек, костюм">
            <a:extLst>
              <a:ext uri="{FF2B5EF4-FFF2-40B4-BE49-F238E27FC236}">
                <a16:creationId xmlns:a16="http://schemas.microsoft.com/office/drawing/2014/main" id="{51E4218B-F662-6215-A288-804ECB0960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733" y="809213"/>
            <a:ext cx="4779852" cy="4779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53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кульптура, бронза, Бронзовая скульптура, духовые инструменты&#10;&#10;Автоматически созданное описание">
            <a:extLst>
              <a:ext uri="{FF2B5EF4-FFF2-40B4-BE49-F238E27FC236}">
                <a16:creationId xmlns:a16="http://schemas.microsoft.com/office/drawing/2014/main" id="{DCA4566B-E652-BBD4-CC79-A9808F1892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29" y="598054"/>
            <a:ext cx="3574141" cy="5661892"/>
          </a:xfrm>
          <a:prstGeom prst="rect">
            <a:avLst/>
          </a:prstGeom>
          <a:effectLst/>
        </p:spPr>
      </p:pic>
      <p:sp>
        <p:nvSpPr>
          <p:cNvPr id="11" name="Прямоугольник: скругленные противолежащие углы 10">
            <a:extLst>
              <a:ext uri="{FF2B5EF4-FFF2-40B4-BE49-F238E27FC236}">
                <a16:creationId xmlns:a16="http://schemas.microsoft.com/office/drawing/2014/main" id="{4EFD3CA7-375D-EA8A-4536-3DEE33701B35}"/>
              </a:ext>
            </a:extLst>
          </p:cNvPr>
          <p:cNvSpPr/>
          <p:nvPr/>
        </p:nvSpPr>
        <p:spPr>
          <a:xfrm>
            <a:off x="719136" y="912199"/>
            <a:ext cx="10753726" cy="5033602"/>
          </a:xfrm>
          <a:prstGeom prst="round2DiagRect">
            <a:avLst/>
          </a:prstGeom>
          <a:gradFill>
            <a:gsLst>
              <a:gs pos="0">
                <a:srgbClr val="733C12">
                  <a:alpha val="62000"/>
                </a:srgbClr>
              </a:gs>
              <a:gs pos="19000">
                <a:srgbClr val="C78950">
                  <a:alpha val="62000"/>
                </a:srgbClr>
              </a:gs>
              <a:gs pos="39000">
                <a:srgbClr val="F9DB7B">
                  <a:alpha val="62000"/>
                </a:srgbClr>
              </a:gs>
              <a:gs pos="59000">
                <a:srgbClr val="FBF9C9">
                  <a:alpha val="62000"/>
                </a:srgbClr>
              </a:gs>
              <a:gs pos="100000">
                <a:srgbClr val="7D5B2D"/>
              </a:gs>
              <a:gs pos="78000">
                <a:srgbClr val="E7BD75">
                  <a:alpha val="62000"/>
                </a:srgbClr>
              </a:gs>
            </a:gsLst>
            <a:lin ang="0" scaled="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62865" marR="36830" indent="444500" algn="ctr">
              <a:lnSpc>
                <a:spcPct val="115000"/>
              </a:lnSpc>
              <a:spcAft>
                <a:spcPts val="25"/>
              </a:spcAft>
            </a:pPr>
            <a:r>
              <a:rPr lang="uk-UA" sz="2400" kern="1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Times New Roman" panose="02020603050405020304" pitchFamily="18" charset="0"/>
              </a:rPr>
              <a:t>Усі науково-педагогічні працівники кафедри протягом останніх 5 років підвищили свою кваліфікацію. </a:t>
            </a:r>
          </a:p>
          <a:p>
            <a:pPr marL="62865" marR="36830" indent="444500" algn="ctr">
              <a:lnSpc>
                <a:spcPct val="115000"/>
              </a:lnSpc>
              <a:spcAft>
                <a:spcPts val="25"/>
              </a:spcAft>
            </a:pPr>
            <a:r>
              <a:rPr lang="uk-UA" sz="2400" kern="1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Times New Roman" panose="02020603050405020304" pitchFamily="18" charset="0"/>
              </a:rPr>
              <a:t>Викладачі кафедри активно співпрацюють зі спеціалізованими вченими радами країни: готують відгуки на дисертаційні дослідження та автореферати дисертацій, а також виступають у якості офіційних опонентів. </a:t>
            </a:r>
          </a:p>
          <a:p>
            <a:pPr marL="62865" marR="36830" indent="444500" algn="ctr">
              <a:lnSpc>
                <a:spcPct val="115000"/>
              </a:lnSpc>
              <a:spcAft>
                <a:spcPts val="25"/>
              </a:spcAft>
            </a:pPr>
            <a:r>
              <a:rPr lang="uk-UA" sz="2400" kern="1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Times New Roman" panose="02020603050405020304" pitchFamily="18" charset="0"/>
              </a:rPr>
              <a:t>Науковці проводять роботу в якості членів редакційних колегій збірників наукових праць; беруть активну участь у роботі шкіл з прав людини; є членами журі конкурсів студентських наукових робіт.</a:t>
            </a:r>
          </a:p>
          <a:p>
            <a:pPr marL="62865" marR="36830" indent="444500" algn="just">
              <a:lnSpc>
                <a:spcPct val="115000"/>
              </a:lnSpc>
              <a:spcAft>
                <a:spcPts val="25"/>
              </a:spcAft>
            </a:pPr>
            <a:endParaRPr lang="uk-UA" sz="1600" kern="1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84640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кульптура, бронза, Бронзовая скульптура, духовые инструменты&#10;&#10;Автоматически созданное описание">
            <a:extLst>
              <a:ext uri="{FF2B5EF4-FFF2-40B4-BE49-F238E27FC236}">
                <a16:creationId xmlns:a16="http://schemas.microsoft.com/office/drawing/2014/main" id="{DCA4566B-E652-BBD4-CC79-A9808F1892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28" y="0"/>
            <a:ext cx="3574141" cy="5661892"/>
          </a:xfrm>
          <a:prstGeom prst="rect">
            <a:avLst/>
          </a:prstGeom>
          <a:effectLst/>
        </p:spPr>
      </p:pic>
      <p:sp>
        <p:nvSpPr>
          <p:cNvPr id="11" name="Прямоугольник: скругленные противолежащие углы 10">
            <a:extLst>
              <a:ext uri="{FF2B5EF4-FFF2-40B4-BE49-F238E27FC236}">
                <a16:creationId xmlns:a16="http://schemas.microsoft.com/office/drawing/2014/main" id="{4EFD3CA7-375D-EA8A-4536-3DEE33701B35}"/>
              </a:ext>
            </a:extLst>
          </p:cNvPr>
          <p:cNvSpPr/>
          <p:nvPr/>
        </p:nvSpPr>
        <p:spPr>
          <a:xfrm>
            <a:off x="719136" y="912199"/>
            <a:ext cx="10886710" cy="5249450"/>
          </a:xfrm>
          <a:prstGeom prst="round2DiagRect">
            <a:avLst/>
          </a:prstGeom>
          <a:gradFill>
            <a:gsLst>
              <a:gs pos="0">
                <a:srgbClr val="733C12">
                  <a:alpha val="62000"/>
                </a:srgbClr>
              </a:gs>
              <a:gs pos="19000">
                <a:srgbClr val="C78950">
                  <a:alpha val="62000"/>
                </a:srgbClr>
              </a:gs>
              <a:gs pos="39000">
                <a:srgbClr val="F9DB7B">
                  <a:alpha val="62000"/>
                </a:srgbClr>
              </a:gs>
              <a:gs pos="59000">
                <a:srgbClr val="FBF9C9">
                  <a:alpha val="62000"/>
                </a:srgbClr>
              </a:gs>
              <a:gs pos="100000">
                <a:srgbClr val="7D5B2D"/>
              </a:gs>
              <a:gs pos="78000">
                <a:srgbClr val="E7BD75">
                  <a:alpha val="62000"/>
                </a:srgbClr>
              </a:gs>
            </a:gsLst>
            <a:lin ang="0" scaled="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62865" marR="36830" indent="444500" algn="just">
              <a:lnSpc>
                <a:spcPct val="115000"/>
              </a:lnSpc>
              <a:spcAft>
                <a:spcPts val="25"/>
              </a:spcAft>
            </a:pPr>
            <a:endParaRPr lang="uk-UA" sz="1600" kern="1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  <p:pic>
        <p:nvPicPr>
          <p:cNvPr id="8" name="Рисунок 7" descr="Изображение выглядит как искусство, рисунок, иллюстрация, силуэт">
            <a:extLst>
              <a:ext uri="{FF2B5EF4-FFF2-40B4-BE49-F238E27FC236}">
                <a16:creationId xmlns:a16="http://schemas.microsoft.com/office/drawing/2014/main" id="{4D1721BA-B95A-C9F2-DC7F-F185C4BDFDD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0631" y="1105929"/>
            <a:ext cx="1497562" cy="1469491"/>
          </a:xfrm>
          <a:prstGeom prst="rect">
            <a:avLst/>
          </a:prstGeom>
        </p:spPr>
      </p:pic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9FA62939-96DA-EBA4-7126-79977DE94F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2144807"/>
              </p:ext>
            </p:extLst>
          </p:nvPr>
        </p:nvGraphicFramePr>
        <p:xfrm>
          <a:off x="1173802" y="2717374"/>
          <a:ext cx="9844391" cy="1828800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2820322">
                  <a:extLst>
                    <a:ext uri="{9D8B030D-6E8A-4147-A177-3AD203B41FA5}">
                      <a16:colId xmlns:a16="http://schemas.microsoft.com/office/drawing/2014/main" val="722658366"/>
                    </a:ext>
                  </a:extLst>
                </a:gridCol>
                <a:gridCol w="1784422">
                  <a:extLst>
                    <a:ext uri="{9D8B030D-6E8A-4147-A177-3AD203B41FA5}">
                      <a16:colId xmlns:a16="http://schemas.microsoft.com/office/drawing/2014/main" val="895200663"/>
                    </a:ext>
                  </a:extLst>
                </a:gridCol>
                <a:gridCol w="1523778">
                  <a:extLst>
                    <a:ext uri="{9D8B030D-6E8A-4147-A177-3AD203B41FA5}">
                      <a16:colId xmlns:a16="http://schemas.microsoft.com/office/drawing/2014/main" val="1168565994"/>
                    </a:ext>
                  </a:extLst>
                </a:gridCol>
                <a:gridCol w="1746992">
                  <a:extLst>
                    <a:ext uri="{9D8B030D-6E8A-4147-A177-3AD203B41FA5}">
                      <a16:colId xmlns:a16="http://schemas.microsoft.com/office/drawing/2014/main" val="2713753682"/>
                    </a:ext>
                  </a:extLst>
                </a:gridCol>
                <a:gridCol w="1968877">
                  <a:extLst>
                    <a:ext uri="{9D8B030D-6E8A-4147-A177-3AD203B41FA5}">
                      <a16:colId xmlns:a16="http://schemas.microsoft.com/office/drawing/2014/main" val="661639924"/>
                    </a:ext>
                  </a:extLst>
                </a:gridCol>
              </a:tblGrid>
              <a:tr h="391489">
                <a:tc>
                  <a:txBody>
                    <a:bodyPr/>
                    <a:lstStyle/>
                    <a:p>
                      <a:endParaRPr lang="ru-RU" sz="2400" b="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4">
                            <a:lumMod val="40000"/>
                            <a:lumOff val="60000"/>
                          </a:schemeClr>
                        </a:gs>
                        <a:gs pos="100000">
                          <a:schemeClr val="accent4">
                            <a:lumMod val="6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2019-2020</a:t>
                      </a:r>
                      <a:endParaRPr lang="ru-RU" sz="24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4">
                            <a:lumMod val="40000"/>
                            <a:lumOff val="60000"/>
                          </a:schemeClr>
                        </a:gs>
                        <a:gs pos="100000">
                          <a:schemeClr val="accent4">
                            <a:lumMod val="6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2020-2021</a:t>
                      </a:r>
                      <a:endParaRPr lang="ru-RU" sz="24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4">
                            <a:lumMod val="40000"/>
                            <a:lumOff val="60000"/>
                          </a:schemeClr>
                        </a:gs>
                        <a:gs pos="100000">
                          <a:schemeClr val="accent4">
                            <a:lumMod val="6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2021-2022</a:t>
                      </a:r>
                      <a:endParaRPr lang="ru-RU" sz="24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4">
                            <a:lumMod val="40000"/>
                            <a:lumOff val="60000"/>
                          </a:schemeClr>
                        </a:gs>
                        <a:gs pos="100000">
                          <a:schemeClr val="accent4">
                            <a:lumMod val="6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2022-2023</a:t>
                      </a:r>
                      <a:endParaRPr lang="ru-RU" sz="24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4">
                            <a:lumMod val="40000"/>
                            <a:lumOff val="60000"/>
                          </a:schemeClr>
                        </a:gs>
                        <a:gs pos="100000">
                          <a:schemeClr val="accent4">
                            <a:lumMod val="6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81172299"/>
                  </a:ext>
                </a:extLst>
              </a:tr>
              <a:tr h="391489">
                <a:tc>
                  <a:txBody>
                    <a:bodyPr/>
                    <a:lstStyle/>
                    <a:p>
                      <a:r>
                        <a:rPr lang="uk-UA" sz="2400" b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Рейтинг кафедри</a:t>
                      </a:r>
                      <a:endParaRPr lang="ru-RU" sz="2400" b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4">
                            <a:lumMod val="40000"/>
                            <a:lumOff val="60000"/>
                          </a:schemeClr>
                        </a:gs>
                        <a:gs pos="100000">
                          <a:schemeClr val="accent4">
                            <a:lumMod val="6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</a:t>
                      </a:r>
                      <a:endParaRPr lang="ru-RU" sz="24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4">
                            <a:lumMod val="40000"/>
                            <a:lumOff val="60000"/>
                          </a:schemeClr>
                        </a:gs>
                        <a:gs pos="100000">
                          <a:schemeClr val="accent4">
                            <a:lumMod val="6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</a:t>
                      </a:r>
                      <a:endParaRPr lang="ru-RU" sz="24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4">
                            <a:lumMod val="40000"/>
                            <a:lumOff val="60000"/>
                          </a:schemeClr>
                        </a:gs>
                        <a:gs pos="100000">
                          <a:schemeClr val="accent4">
                            <a:lumMod val="6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</a:t>
                      </a:r>
                      <a:endParaRPr lang="ru-RU" sz="24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4">
                            <a:lumMod val="40000"/>
                            <a:lumOff val="60000"/>
                          </a:schemeClr>
                        </a:gs>
                        <a:gs pos="100000">
                          <a:schemeClr val="accent4">
                            <a:lumMod val="6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</a:t>
                      </a:r>
                      <a:endParaRPr lang="ru-RU" sz="24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4">
                            <a:lumMod val="40000"/>
                            <a:lumOff val="60000"/>
                          </a:schemeClr>
                        </a:gs>
                        <a:gs pos="100000">
                          <a:schemeClr val="accent4">
                            <a:lumMod val="6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514564651"/>
                  </a:ext>
                </a:extLst>
              </a:tr>
              <a:tr h="391489">
                <a:tc>
                  <a:txBody>
                    <a:bodyPr/>
                    <a:lstStyle/>
                    <a:p>
                      <a:r>
                        <a:rPr lang="uk-UA" sz="24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Рейтинг завідувачів</a:t>
                      </a:r>
                      <a:endParaRPr lang="ru-RU" sz="24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4">
                            <a:lumMod val="40000"/>
                            <a:lumOff val="60000"/>
                          </a:schemeClr>
                        </a:gs>
                        <a:gs pos="100000">
                          <a:schemeClr val="accent4">
                            <a:lumMod val="6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</a:t>
                      </a:r>
                      <a:endParaRPr lang="ru-RU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4">
                            <a:lumMod val="40000"/>
                            <a:lumOff val="60000"/>
                          </a:schemeClr>
                        </a:gs>
                        <a:gs pos="100000">
                          <a:schemeClr val="accent4">
                            <a:lumMod val="6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15</a:t>
                      </a:r>
                      <a:endParaRPr lang="ru-RU" sz="24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4">
                            <a:lumMod val="40000"/>
                            <a:lumOff val="60000"/>
                          </a:schemeClr>
                        </a:gs>
                        <a:gs pos="100000">
                          <a:schemeClr val="accent4">
                            <a:lumMod val="6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21</a:t>
                      </a:r>
                      <a:endParaRPr lang="ru-RU" sz="24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4">
                            <a:lumMod val="40000"/>
                            <a:lumOff val="60000"/>
                          </a:schemeClr>
                        </a:gs>
                        <a:gs pos="100000">
                          <a:schemeClr val="accent4">
                            <a:lumMod val="6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endParaRPr lang="ru-RU" sz="24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4">
                            <a:lumMod val="40000"/>
                            <a:lumOff val="60000"/>
                          </a:schemeClr>
                        </a:gs>
                        <a:gs pos="100000">
                          <a:schemeClr val="accent4">
                            <a:lumMod val="6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629545859"/>
                  </a:ext>
                </a:extLst>
              </a:tr>
              <a:tr h="391489">
                <a:tc>
                  <a:txBody>
                    <a:bodyPr/>
                    <a:lstStyle/>
                    <a:p>
                      <a:r>
                        <a:rPr lang="uk-UA" sz="24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Особистий рейтинг</a:t>
                      </a:r>
                      <a:endParaRPr lang="ru-RU" sz="24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4">
                            <a:lumMod val="40000"/>
                            <a:lumOff val="60000"/>
                          </a:schemeClr>
                        </a:gs>
                        <a:gs pos="100000">
                          <a:schemeClr val="accent4">
                            <a:lumMod val="6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</a:t>
                      </a:r>
                      <a:endParaRPr lang="ru-RU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4">
                            <a:lumMod val="40000"/>
                            <a:lumOff val="60000"/>
                          </a:schemeClr>
                        </a:gs>
                        <a:gs pos="100000">
                          <a:schemeClr val="accent4">
                            <a:lumMod val="6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39</a:t>
                      </a:r>
                      <a:endParaRPr lang="ru-RU" sz="24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4">
                            <a:lumMod val="40000"/>
                            <a:lumOff val="60000"/>
                          </a:schemeClr>
                        </a:gs>
                        <a:gs pos="100000">
                          <a:schemeClr val="accent4">
                            <a:lumMod val="6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65</a:t>
                      </a:r>
                      <a:endParaRPr lang="ru-RU" sz="24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4">
                            <a:lumMod val="40000"/>
                            <a:lumOff val="60000"/>
                          </a:schemeClr>
                        </a:gs>
                        <a:gs pos="100000">
                          <a:schemeClr val="accent4">
                            <a:lumMod val="6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18</a:t>
                      </a:r>
                      <a:endParaRPr lang="ru-RU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4">
                            <a:lumMod val="40000"/>
                            <a:lumOff val="60000"/>
                          </a:schemeClr>
                        </a:gs>
                        <a:gs pos="100000">
                          <a:schemeClr val="accent4">
                            <a:lumMod val="6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98934051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C00A577-B77E-3CC8-F7A8-5E3EAE83AD4D}"/>
              </a:ext>
            </a:extLst>
          </p:cNvPr>
          <p:cNvSpPr txBox="1"/>
          <p:nvPr/>
        </p:nvSpPr>
        <p:spPr>
          <a:xfrm>
            <a:off x="716837" y="1215765"/>
            <a:ext cx="1075372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Рейтингове оцінювання</a:t>
            </a:r>
          </a:p>
          <a:p>
            <a:pPr algn="ctr"/>
            <a:r>
              <a:rPr lang="uk-UA" sz="28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кафедри та завідувача</a:t>
            </a:r>
          </a:p>
          <a:p>
            <a:pPr algn="ctr"/>
            <a:endParaRPr lang="uk-UA" sz="28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algn="ctr"/>
            <a:endParaRPr lang="uk-UA" sz="28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algn="ctr"/>
            <a:endParaRPr lang="uk-UA" sz="28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algn="ctr"/>
            <a:endParaRPr lang="uk-UA" sz="28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algn="ctr"/>
            <a:endParaRPr lang="uk-UA" sz="28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algn="ctr"/>
            <a:endParaRPr lang="uk-UA" sz="28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algn="ctr"/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По ННІ історії і філософії, а потім і ННІ історії, права та міжнародних відносин кафедра права та МВП </a:t>
            </a:r>
          </a:p>
          <a:p>
            <a:pPr algn="ctr"/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за весь звітний період займала 1 місце.</a:t>
            </a:r>
          </a:p>
        </p:txBody>
      </p:sp>
    </p:spTree>
    <p:extLst>
      <p:ext uri="{BB962C8B-B14F-4D97-AF65-F5344CB8AC3E}">
        <p14:creationId xmlns:p14="http://schemas.microsoft.com/office/powerpoint/2010/main" val="6288728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кульптура, бронза, Бронзовая скульптура, духовые инструменты&#10;&#10;Автоматически созданное описание">
            <a:extLst>
              <a:ext uri="{FF2B5EF4-FFF2-40B4-BE49-F238E27FC236}">
                <a16:creationId xmlns:a16="http://schemas.microsoft.com/office/drawing/2014/main" id="{DCA4566B-E652-BBD4-CC79-A9808F1892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29" y="598054"/>
            <a:ext cx="3574141" cy="5661892"/>
          </a:xfrm>
          <a:prstGeom prst="rect">
            <a:avLst/>
          </a:prstGeom>
          <a:effectLst/>
        </p:spPr>
      </p:pic>
      <p:sp>
        <p:nvSpPr>
          <p:cNvPr id="11" name="Прямоугольник: скругленные противолежащие углы 10">
            <a:extLst>
              <a:ext uri="{FF2B5EF4-FFF2-40B4-BE49-F238E27FC236}">
                <a16:creationId xmlns:a16="http://schemas.microsoft.com/office/drawing/2014/main" id="{4EFD3CA7-375D-EA8A-4536-3DEE33701B35}"/>
              </a:ext>
            </a:extLst>
          </p:cNvPr>
          <p:cNvSpPr/>
          <p:nvPr/>
        </p:nvSpPr>
        <p:spPr>
          <a:xfrm>
            <a:off x="359764" y="419726"/>
            <a:ext cx="11257613" cy="6154364"/>
          </a:xfrm>
          <a:prstGeom prst="round2DiagRect">
            <a:avLst/>
          </a:prstGeom>
          <a:gradFill>
            <a:gsLst>
              <a:gs pos="0">
                <a:srgbClr val="733C12">
                  <a:alpha val="62000"/>
                </a:srgbClr>
              </a:gs>
              <a:gs pos="19000">
                <a:srgbClr val="C78950">
                  <a:alpha val="62000"/>
                </a:srgbClr>
              </a:gs>
              <a:gs pos="39000">
                <a:srgbClr val="F9DB7B">
                  <a:alpha val="62000"/>
                </a:srgbClr>
              </a:gs>
              <a:gs pos="59000">
                <a:srgbClr val="FBF9C9">
                  <a:alpha val="62000"/>
                </a:srgbClr>
              </a:gs>
              <a:gs pos="100000">
                <a:srgbClr val="7D5B2D"/>
              </a:gs>
              <a:gs pos="78000">
                <a:srgbClr val="E7BD75">
                  <a:alpha val="62000"/>
                </a:srgbClr>
              </a:gs>
            </a:gsLst>
            <a:lin ang="0" scaled="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62865" marR="36830" lvl="0" indent="44450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25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Навчально-методична робота</a:t>
            </a:r>
          </a:p>
          <a:p>
            <a:pPr marL="62865" marR="36830" lvl="0" indent="44450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25"/>
              </a:spcAft>
              <a:buClrTx/>
              <a:buSzTx/>
              <a:buFontTx/>
              <a:buNone/>
              <a:tabLst/>
              <a:defRPr/>
            </a:pPr>
            <a:endParaRPr kumimoji="0" lang="ru-RU" sz="2300" b="0" i="0" u="none" strike="noStrike" kern="100" cap="none" spc="0" normalizeH="0" baseline="0" noProof="0" dirty="0">
              <a:ln>
                <a:noFill/>
              </a:ln>
              <a:solidFill>
                <a:srgbClr val="FFC000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man Old Style" panose="02050604050505020204" pitchFamily="18" charset="0"/>
              <a:ea typeface="Times New Roman" panose="02020603050405020304" pitchFamily="18" charset="0"/>
              <a:cs typeface="+mn-cs"/>
            </a:endParaRPr>
          </a:p>
          <a:p>
            <a:pPr marL="405765" marR="36830" lvl="0" indent="-34290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25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створення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нових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освітніх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програм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,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навчальних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планів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, </a:t>
            </a:r>
          </a:p>
          <a:p>
            <a:pPr marL="405765" marR="36830" lvl="0" indent="-34290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25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організація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навчального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процесу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, </a:t>
            </a:r>
          </a:p>
          <a:p>
            <a:pPr marL="405765" marR="36830" lvl="0" indent="-34290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25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навчально-методичне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забезпеченні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освітніх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компонентів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</a:p>
          <a:p>
            <a:pPr marL="62865" marR="36830" lvl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25"/>
              </a:spcAft>
              <a:buClrTx/>
              <a:buSzTx/>
              <a:tabLst/>
              <a:defRPr/>
            </a:pPr>
            <a:endParaRPr lang="ru-RU" sz="2400" kern="100" dirty="0">
              <a:solidFill>
                <a:srgbClr val="FFC000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Times New Roman" panose="02020603050405020304" pitchFamily="18" charset="0"/>
            </a:endParaRPr>
          </a:p>
          <a:p>
            <a:pPr marL="62865" marR="36830" lvl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25"/>
              </a:spcAft>
              <a:buClrTx/>
              <a:buSzTx/>
              <a:tabLst/>
              <a:defRPr/>
            </a:pP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з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урахуванням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європейських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та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світових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освітянських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стандартів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, «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Положення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про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організацію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освітнього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процесу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в СумДПУ», «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Положення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про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освітні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програми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у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Сумському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державному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педагогічному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університеті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імені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А.С. Макаренка» та  «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Положення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про систему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внутрішнього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забезпечення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якості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освітньої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діяльності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та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якості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вищої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освіти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у СумДПУ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імені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А.С. Макаренка».</a:t>
            </a:r>
            <a:endParaRPr kumimoji="0" lang="en-US" sz="2400" b="0" i="0" u="none" strike="noStrike" kern="100" cap="none" spc="0" normalizeH="0" baseline="0" noProof="0" dirty="0">
              <a:ln>
                <a:noFill/>
              </a:ln>
              <a:solidFill>
                <a:srgbClr val="FFC000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man Old Style" panose="02050604050505020204" pitchFamily="18" charset="0"/>
              <a:ea typeface="Times New Roman" panose="02020603050405020304" pitchFamily="18" charset="0"/>
              <a:cs typeface="+mn-cs"/>
            </a:endParaRPr>
          </a:p>
          <a:p>
            <a:pPr marL="62865" marR="36830" indent="444500" algn="just">
              <a:lnSpc>
                <a:spcPct val="115000"/>
              </a:lnSpc>
              <a:spcAft>
                <a:spcPts val="25"/>
              </a:spcAft>
            </a:pPr>
            <a:endParaRPr lang="uk-UA" sz="1600" kern="1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669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кульптура, бронза, Бронзовая скульптура, духовые инструменты&#10;&#10;Автоматически созданное описание">
            <a:extLst>
              <a:ext uri="{FF2B5EF4-FFF2-40B4-BE49-F238E27FC236}">
                <a16:creationId xmlns:a16="http://schemas.microsoft.com/office/drawing/2014/main" id="{DCA4566B-E652-BBD4-CC79-A9808F1892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574141" cy="5661892"/>
          </a:xfrm>
          <a:prstGeom prst="rect">
            <a:avLst/>
          </a:prstGeom>
          <a:effectLst/>
        </p:spPr>
      </p:pic>
      <p:sp>
        <p:nvSpPr>
          <p:cNvPr id="11" name="Прямоугольник: скругленные противолежащие углы 10">
            <a:extLst>
              <a:ext uri="{FF2B5EF4-FFF2-40B4-BE49-F238E27FC236}">
                <a16:creationId xmlns:a16="http://schemas.microsoft.com/office/drawing/2014/main" id="{4EFD3CA7-375D-EA8A-4536-3DEE33701B35}"/>
              </a:ext>
            </a:extLst>
          </p:cNvPr>
          <p:cNvSpPr/>
          <p:nvPr/>
        </p:nvSpPr>
        <p:spPr>
          <a:xfrm>
            <a:off x="719136" y="912199"/>
            <a:ext cx="10753726" cy="5033602"/>
          </a:xfrm>
          <a:prstGeom prst="round2DiagRect">
            <a:avLst/>
          </a:prstGeom>
          <a:gradFill>
            <a:gsLst>
              <a:gs pos="0">
                <a:srgbClr val="733C12">
                  <a:alpha val="62000"/>
                </a:srgbClr>
              </a:gs>
              <a:gs pos="19000">
                <a:srgbClr val="C78950">
                  <a:alpha val="62000"/>
                </a:srgbClr>
              </a:gs>
              <a:gs pos="39000">
                <a:srgbClr val="F9DB7B">
                  <a:alpha val="62000"/>
                </a:srgbClr>
              </a:gs>
              <a:gs pos="59000">
                <a:srgbClr val="FBF9C9">
                  <a:alpha val="62000"/>
                </a:srgbClr>
              </a:gs>
              <a:gs pos="100000">
                <a:srgbClr val="7D5B2D"/>
              </a:gs>
              <a:gs pos="78000">
                <a:srgbClr val="E7BD75">
                  <a:alpha val="62000"/>
                </a:srgbClr>
              </a:gs>
            </a:gsLst>
            <a:lin ang="0" scaled="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62865" marR="36830" indent="444500" algn="ctr">
              <a:lnSpc>
                <a:spcPct val="115000"/>
              </a:lnSpc>
              <a:spcAft>
                <a:spcPts val="25"/>
              </a:spcAft>
            </a:pPr>
            <a:endParaRPr lang="en-US" sz="2800" kern="1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0" name="Рисунок 9" descr="Изображение выглядит как текст, книга&#10;&#10;Автоматически созданное описание">
            <a:extLst>
              <a:ext uri="{FF2B5EF4-FFF2-40B4-BE49-F238E27FC236}">
                <a16:creationId xmlns:a16="http://schemas.microsoft.com/office/drawing/2014/main" id="{012C7009-A427-5579-0FB0-94EA941920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7575">
            <a:off x="9139024" y="2206810"/>
            <a:ext cx="1799560" cy="2535439"/>
          </a:xfrm>
          <a:prstGeom prst="rect">
            <a:avLst/>
          </a:prstGeom>
          <a:ln w="38100">
            <a:solidFill>
              <a:schemeClr val="accent4">
                <a:lumMod val="40000"/>
                <a:lumOff val="60000"/>
              </a:schemeClr>
            </a:solidFill>
          </a:ln>
        </p:spPr>
      </p:pic>
      <p:pic>
        <p:nvPicPr>
          <p:cNvPr id="6" name="Рисунок 5" descr="Изображение выглядит как текст, письмо, бумага, документ&#10;&#10;Автоматически созданное описание">
            <a:extLst>
              <a:ext uri="{FF2B5EF4-FFF2-40B4-BE49-F238E27FC236}">
                <a16:creationId xmlns:a16="http://schemas.microsoft.com/office/drawing/2014/main" id="{6A3305CC-C402-5AF7-A4D8-26B7ACBCCF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2916">
            <a:off x="8481311" y="2137811"/>
            <a:ext cx="1807964" cy="2561850"/>
          </a:xfrm>
          <a:prstGeom prst="rect">
            <a:avLst/>
          </a:prstGeom>
          <a:ln w="38100">
            <a:solidFill>
              <a:schemeClr val="accent4">
                <a:lumMod val="40000"/>
                <a:lumOff val="60000"/>
              </a:schemeClr>
            </a:solidFill>
          </a:ln>
        </p:spPr>
      </p:pic>
      <p:pic>
        <p:nvPicPr>
          <p:cNvPr id="8" name="Рисунок 7" descr="Изображение выглядит как текст, снимок экран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43CE9732-F1B4-B35E-E822-D8A5A92F48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23128">
            <a:off x="7814174" y="2183040"/>
            <a:ext cx="1815996" cy="2582979"/>
          </a:xfrm>
          <a:prstGeom prst="rect">
            <a:avLst/>
          </a:prstGeom>
          <a:ln w="38100">
            <a:solidFill>
              <a:schemeClr val="accent4">
                <a:lumMod val="40000"/>
                <a:lumOff val="60000"/>
              </a:schemeClr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39830B-8A53-46A3-A2BE-42C90091F4F3}"/>
              </a:ext>
            </a:extLst>
          </p:cNvPr>
          <p:cNvSpPr txBox="1"/>
          <p:nvPr/>
        </p:nvSpPr>
        <p:spPr>
          <a:xfrm>
            <a:off x="1013540" y="1421486"/>
            <a:ext cx="623740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Дисципліни кафедри забезпечені робочими програмами, методичними рекомендаціями, необхідною навчальною літературою, завданнями для проведення практичних занять, самостійної роботи студентів.</a:t>
            </a:r>
          </a:p>
          <a:p>
            <a:endParaRPr lang="uk-UA" sz="24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Підготовлено нові нормативні та вибіркові курси й оновлено зміст навчальних дисциплін із урахуванням переходу на дистанційне навчання.</a:t>
            </a:r>
          </a:p>
          <a:p>
            <a:endParaRPr lang="uk-UA" sz="24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3" name="Рисунок 2" descr="Изображение выглядит как текст, снимок экрана, документ&#10;&#10;Автоматически созданное описание">
            <a:extLst>
              <a:ext uri="{FF2B5EF4-FFF2-40B4-BE49-F238E27FC236}">
                <a16:creationId xmlns:a16="http://schemas.microsoft.com/office/drawing/2014/main" id="{C6CE21FF-660E-DB77-3126-676467A5E2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85747">
            <a:off x="7203265" y="2240437"/>
            <a:ext cx="1819284" cy="2561850"/>
          </a:xfrm>
          <a:prstGeom prst="rect">
            <a:avLst/>
          </a:prstGeom>
          <a:ln w="38100">
            <a:solidFill>
              <a:srgbClr val="F9DB7B"/>
            </a:solidFill>
          </a:ln>
        </p:spPr>
      </p:pic>
    </p:spTree>
    <p:extLst>
      <p:ext uri="{BB962C8B-B14F-4D97-AF65-F5344CB8AC3E}">
        <p14:creationId xmlns:p14="http://schemas.microsoft.com/office/powerpoint/2010/main" val="3680920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кульптура, бронза, Бронзовая скульптура, духовые инструменты&#10;&#10;Автоматически созданное описание">
            <a:extLst>
              <a:ext uri="{FF2B5EF4-FFF2-40B4-BE49-F238E27FC236}">
                <a16:creationId xmlns:a16="http://schemas.microsoft.com/office/drawing/2014/main" id="{DCA4566B-E652-BBD4-CC79-A9808F1892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574141" cy="5661892"/>
          </a:xfrm>
          <a:prstGeom prst="rect">
            <a:avLst/>
          </a:prstGeom>
          <a:effectLst/>
        </p:spPr>
      </p:pic>
      <p:sp>
        <p:nvSpPr>
          <p:cNvPr id="11" name="Прямоугольник: скругленные противолежащие углы 10">
            <a:extLst>
              <a:ext uri="{FF2B5EF4-FFF2-40B4-BE49-F238E27FC236}">
                <a16:creationId xmlns:a16="http://schemas.microsoft.com/office/drawing/2014/main" id="{4EFD3CA7-375D-EA8A-4536-3DEE33701B35}"/>
              </a:ext>
            </a:extLst>
          </p:cNvPr>
          <p:cNvSpPr/>
          <p:nvPr/>
        </p:nvSpPr>
        <p:spPr>
          <a:xfrm>
            <a:off x="389743" y="530901"/>
            <a:ext cx="11257613" cy="5796198"/>
          </a:xfrm>
          <a:prstGeom prst="round2DiagRect">
            <a:avLst/>
          </a:prstGeom>
          <a:gradFill>
            <a:gsLst>
              <a:gs pos="0">
                <a:srgbClr val="733C12">
                  <a:alpha val="62000"/>
                </a:srgbClr>
              </a:gs>
              <a:gs pos="19000">
                <a:srgbClr val="C78950">
                  <a:alpha val="62000"/>
                </a:srgbClr>
              </a:gs>
              <a:gs pos="39000">
                <a:srgbClr val="F9DB7B">
                  <a:alpha val="62000"/>
                </a:srgbClr>
              </a:gs>
              <a:gs pos="59000">
                <a:srgbClr val="FBF9C9">
                  <a:alpha val="62000"/>
                </a:srgbClr>
              </a:gs>
              <a:gs pos="100000">
                <a:srgbClr val="7D5B2D"/>
              </a:gs>
              <a:gs pos="78000">
                <a:srgbClr val="E7BD75">
                  <a:alpha val="62000"/>
                </a:srgbClr>
              </a:gs>
            </a:gsLst>
            <a:lin ang="0" scaled="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62865" marR="36830" indent="444500" algn="just">
              <a:lnSpc>
                <a:spcPct val="115000"/>
              </a:lnSpc>
              <a:spcAft>
                <a:spcPts val="25"/>
              </a:spcAft>
            </a:pPr>
            <a:endParaRPr lang="uk-UA" sz="2000" kern="1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A9124B-C413-69B7-4B52-D0EF9864CE81}"/>
              </a:ext>
            </a:extLst>
          </p:cNvPr>
          <p:cNvSpPr txBox="1"/>
          <p:nvPr/>
        </p:nvSpPr>
        <p:spPr>
          <a:xfrm>
            <a:off x="689548" y="797510"/>
            <a:ext cx="293980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У процесі проведення навчальних занять викладачі активно застосовують інтерактивні методи навчання, що дозволяє формувати комунікативні та управлінські якості студентів.</a:t>
            </a:r>
          </a:p>
        </p:txBody>
      </p:sp>
      <p:pic>
        <p:nvPicPr>
          <p:cNvPr id="3" name="Рисунок 2" descr="Изображение выглядит как человек, одежда, в помещении, стена">
            <a:extLst>
              <a:ext uri="{FF2B5EF4-FFF2-40B4-BE49-F238E27FC236}">
                <a16:creationId xmlns:a16="http://schemas.microsoft.com/office/drawing/2014/main" id="{8A214843-E2C4-186E-4B06-FF7DCFB5AA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9356" y="1433452"/>
            <a:ext cx="7517227" cy="4228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418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кульптура, бронза, Бронзовая скульптура, духовые инструменты&#10;&#10;Автоматически созданное описание">
            <a:extLst>
              <a:ext uri="{FF2B5EF4-FFF2-40B4-BE49-F238E27FC236}">
                <a16:creationId xmlns:a16="http://schemas.microsoft.com/office/drawing/2014/main" id="{DCA4566B-E652-BBD4-CC79-A9808F1892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574141" cy="5661892"/>
          </a:xfrm>
          <a:prstGeom prst="rect">
            <a:avLst/>
          </a:prstGeom>
          <a:effectLst/>
        </p:spPr>
      </p:pic>
      <p:sp>
        <p:nvSpPr>
          <p:cNvPr id="11" name="Прямоугольник: скругленные противолежащие углы 10">
            <a:extLst>
              <a:ext uri="{FF2B5EF4-FFF2-40B4-BE49-F238E27FC236}">
                <a16:creationId xmlns:a16="http://schemas.microsoft.com/office/drawing/2014/main" id="{4EFD3CA7-375D-EA8A-4536-3DEE33701B35}"/>
              </a:ext>
            </a:extLst>
          </p:cNvPr>
          <p:cNvSpPr/>
          <p:nvPr/>
        </p:nvSpPr>
        <p:spPr>
          <a:xfrm>
            <a:off x="479685" y="357562"/>
            <a:ext cx="11165369" cy="5998268"/>
          </a:xfrm>
          <a:prstGeom prst="round2DiagRect">
            <a:avLst/>
          </a:prstGeom>
          <a:gradFill>
            <a:gsLst>
              <a:gs pos="0">
                <a:srgbClr val="733C12">
                  <a:alpha val="62000"/>
                </a:srgbClr>
              </a:gs>
              <a:gs pos="19000">
                <a:srgbClr val="C78950">
                  <a:alpha val="62000"/>
                </a:srgbClr>
              </a:gs>
              <a:gs pos="39000">
                <a:srgbClr val="F9DB7B">
                  <a:alpha val="62000"/>
                </a:srgbClr>
              </a:gs>
              <a:gs pos="59000">
                <a:srgbClr val="FBF9C9">
                  <a:alpha val="62000"/>
                </a:srgbClr>
              </a:gs>
              <a:gs pos="100000">
                <a:srgbClr val="7D5B2D"/>
              </a:gs>
              <a:gs pos="78000">
                <a:srgbClr val="E7BD75">
                  <a:alpha val="62000"/>
                </a:srgbClr>
              </a:gs>
            </a:gsLst>
            <a:lin ang="0" scaled="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62865" marR="36830" indent="444500" algn="just">
              <a:lnSpc>
                <a:spcPct val="115000"/>
              </a:lnSpc>
              <a:spcAft>
                <a:spcPts val="25"/>
              </a:spcAft>
            </a:pPr>
            <a:endParaRPr lang="uk-UA" sz="2000" kern="1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A9124B-C413-69B7-4B52-D0EF9864CE81}"/>
              </a:ext>
            </a:extLst>
          </p:cNvPr>
          <p:cNvSpPr txBox="1"/>
          <p:nvPr/>
        </p:nvSpPr>
        <p:spPr>
          <a:xfrm>
            <a:off x="8829206" y="1349116"/>
            <a:ext cx="260983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sz="21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endParaRPr lang="uk-UA" sz="21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Залучення представників правозахисних організацій, органів правопорядку до спільних заходів</a:t>
            </a:r>
          </a:p>
        </p:txBody>
      </p:sp>
      <p:pic>
        <p:nvPicPr>
          <p:cNvPr id="3" name="Рисунок 2" descr="Изображение выглядит как человек, одежда, женщина, коллаж&#10;&#10;Автоматически созданное описание">
            <a:extLst>
              <a:ext uri="{FF2B5EF4-FFF2-40B4-BE49-F238E27FC236}">
                <a16:creationId xmlns:a16="http://schemas.microsoft.com/office/drawing/2014/main" id="{F356ECD0-B9B8-9929-0D17-6AEF63EB2E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956" y="1178025"/>
            <a:ext cx="7971319" cy="4483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9947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кульптура, бронза, Бронзовая скульптура, духовые инструменты&#10;&#10;Автоматически созданное описание">
            <a:extLst>
              <a:ext uri="{FF2B5EF4-FFF2-40B4-BE49-F238E27FC236}">
                <a16:creationId xmlns:a16="http://schemas.microsoft.com/office/drawing/2014/main" id="{DCA4566B-E652-BBD4-CC79-A9808F1892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574141" cy="5661892"/>
          </a:xfrm>
          <a:prstGeom prst="rect">
            <a:avLst/>
          </a:prstGeom>
          <a:effectLst/>
        </p:spPr>
      </p:pic>
      <p:sp>
        <p:nvSpPr>
          <p:cNvPr id="11" name="Прямоугольник: скругленные противолежащие углы 10">
            <a:extLst>
              <a:ext uri="{FF2B5EF4-FFF2-40B4-BE49-F238E27FC236}">
                <a16:creationId xmlns:a16="http://schemas.microsoft.com/office/drawing/2014/main" id="{4EFD3CA7-375D-EA8A-4536-3DEE33701B35}"/>
              </a:ext>
            </a:extLst>
          </p:cNvPr>
          <p:cNvSpPr/>
          <p:nvPr/>
        </p:nvSpPr>
        <p:spPr>
          <a:xfrm>
            <a:off x="434716" y="607102"/>
            <a:ext cx="11337560" cy="5661892"/>
          </a:xfrm>
          <a:prstGeom prst="round2DiagRect">
            <a:avLst>
              <a:gd name="adj1" fmla="val 16667"/>
              <a:gd name="adj2" fmla="val 0"/>
            </a:avLst>
          </a:prstGeom>
          <a:gradFill>
            <a:gsLst>
              <a:gs pos="0">
                <a:srgbClr val="733C12">
                  <a:alpha val="62000"/>
                </a:srgbClr>
              </a:gs>
              <a:gs pos="19000">
                <a:srgbClr val="C78950">
                  <a:alpha val="62000"/>
                </a:srgbClr>
              </a:gs>
              <a:gs pos="39000">
                <a:srgbClr val="F9DB7B">
                  <a:alpha val="62000"/>
                </a:srgbClr>
              </a:gs>
              <a:gs pos="59000">
                <a:srgbClr val="FBF9C9">
                  <a:alpha val="62000"/>
                </a:srgbClr>
              </a:gs>
              <a:gs pos="100000">
                <a:srgbClr val="7D5B2D"/>
              </a:gs>
              <a:gs pos="78000">
                <a:srgbClr val="E7BD75">
                  <a:alpha val="62000"/>
                </a:srgbClr>
              </a:gs>
            </a:gsLst>
            <a:lin ang="0" scaled="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62865" marR="36830" indent="444500" algn="just">
              <a:lnSpc>
                <a:spcPct val="115000"/>
              </a:lnSpc>
              <a:spcAft>
                <a:spcPts val="25"/>
              </a:spcAft>
            </a:pPr>
            <a:endParaRPr lang="uk-UA" sz="2000" kern="1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A9124B-C413-69B7-4B52-D0EF9864CE81}"/>
              </a:ext>
            </a:extLst>
          </p:cNvPr>
          <p:cNvSpPr txBox="1"/>
          <p:nvPr/>
        </p:nvSpPr>
        <p:spPr>
          <a:xfrm>
            <a:off x="3353609" y="912199"/>
            <a:ext cx="54847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Науково-дослідна робота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27034E-3CA6-B535-6460-4B77790EC792}"/>
              </a:ext>
            </a:extLst>
          </p:cNvPr>
          <p:cNvSpPr txBox="1"/>
          <p:nvPr/>
        </p:nvSpPr>
        <p:spPr>
          <a:xfrm>
            <a:off x="7396554" y="1730861"/>
            <a:ext cx="407630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Науковий напрямок досліджень кафедри спрямовується згідно з науково-дослідною темою «Проблеми формування правової держави в Україні в умовах глобалізації» </a:t>
            </a:r>
            <a:r>
              <a:rPr lang="ru-RU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(</a:t>
            </a:r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реєстраційний</a:t>
            </a:r>
            <a:r>
              <a:rPr lang="ru-RU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номер 0120</a:t>
            </a:r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U100544).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2CFD7CF-CA67-B9D8-6BA7-2B8022CAFC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185" y="1881550"/>
            <a:ext cx="6035563" cy="3395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359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кульптура, бронза, Бронзовая скульптура, духовые инструменты&#10;&#10;Автоматически созданное описание">
            <a:extLst>
              <a:ext uri="{FF2B5EF4-FFF2-40B4-BE49-F238E27FC236}">
                <a16:creationId xmlns:a16="http://schemas.microsoft.com/office/drawing/2014/main" id="{DCA4566B-E652-BBD4-CC79-A9808F1892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29" y="598054"/>
            <a:ext cx="3574141" cy="5661892"/>
          </a:xfrm>
          <a:prstGeom prst="rect">
            <a:avLst/>
          </a:prstGeom>
          <a:effectLst/>
        </p:spPr>
      </p:pic>
      <p:sp>
        <p:nvSpPr>
          <p:cNvPr id="11" name="Прямоугольник: скругленные противолежащие углы 10">
            <a:extLst>
              <a:ext uri="{FF2B5EF4-FFF2-40B4-BE49-F238E27FC236}">
                <a16:creationId xmlns:a16="http://schemas.microsoft.com/office/drawing/2014/main" id="{4EFD3CA7-375D-EA8A-4536-3DEE33701B35}"/>
              </a:ext>
            </a:extLst>
          </p:cNvPr>
          <p:cNvSpPr/>
          <p:nvPr/>
        </p:nvSpPr>
        <p:spPr>
          <a:xfrm>
            <a:off x="854440" y="839448"/>
            <a:ext cx="10538086" cy="5420497"/>
          </a:xfrm>
          <a:prstGeom prst="round2DiagRect">
            <a:avLst/>
          </a:prstGeom>
          <a:gradFill>
            <a:gsLst>
              <a:gs pos="0">
                <a:srgbClr val="733C12">
                  <a:alpha val="62000"/>
                </a:srgbClr>
              </a:gs>
              <a:gs pos="19000">
                <a:srgbClr val="C78950">
                  <a:alpha val="62000"/>
                </a:srgbClr>
              </a:gs>
              <a:gs pos="39000">
                <a:srgbClr val="F9DB7B">
                  <a:alpha val="62000"/>
                </a:srgbClr>
              </a:gs>
              <a:gs pos="59000">
                <a:srgbClr val="FBF9C9">
                  <a:alpha val="62000"/>
                </a:srgbClr>
              </a:gs>
              <a:gs pos="100000">
                <a:srgbClr val="7D5B2D"/>
              </a:gs>
              <a:gs pos="78000">
                <a:srgbClr val="E7BD75">
                  <a:alpha val="62000"/>
                </a:srgbClr>
              </a:gs>
            </a:gsLst>
            <a:lin ang="0" scaled="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62865" marR="36830" lvl="0" indent="44450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25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Протягом кінця 2018-2023 років кафедрою було організовано і проведено </a:t>
            </a:r>
            <a:r>
              <a:rPr kumimoji="0" lang="uk-UA" sz="240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138 наукових заходів </a:t>
            </a:r>
            <a:r>
              <a:rPr kumimoji="0" lang="uk-UA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міжнародного, всеукраїнського, регіонального та  університетського рівнів. </a:t>
            </a:r>
          </a:p>
          <a:p>
            <a:pPr marL="62865" marR="36830" lvl="0" indent="44450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25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Серед основних: щорічна Міжнародна науково-практична конференція «</a:t>
            </a:r>
            <a:r>
              <a:rPr kumimoji="0" lang="uk-UA" sz="240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Реалії та перспективи розбудови правової держави в Україні та світі</a:t>
            </a:r>
            <a:r>
              <a:rPr kumimoji="0" lang="uk-UA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», регіональний круглий стіл із залученням </a:t>
            </a:r>
            <a:r>
              <a:rPr kumimoji="0" lang="uk-UA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стейкхолдерів</a:t>
            </a:r>
            <a:r>
              <a:rPr kumimoji="0" lang="uk-UA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«</a:t>
            </a:r>
            <a:r>
              <a:rPr kumimoji="0" lang="uk-UA" sz="240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Інновації в правничій сфері як фактор коригування змісту освітніх компонентів</a:t>
            </a:r>
            <a:r>
              <a:rPr kumimoji="0" lang="uk-UA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», регіональний круглий стіл «</a:t>
            </a:r>
            <a:r>
              <a:rPr kumimoji="0" lang="uk-UA" sz="240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Конституція як акт установчої влади народу: аксіологічний, онтологічний та гносеологічний виміри</a:t>
            </a:r>
            <a:r>
              <a:rPr kumimoji="0" lang="uk-UA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».</a:t>
            </a:r>
          </a:p>
          <a:p>
            <a:pPr marL="62865" marR="36830" indent="444500" algn="just">
              <a:lnSpc>
                <a:spcPct val="115000"/>
              </a:lnSpc>
              <a:spcAft>
                <a:spcPts val="25"/>
              </a:spcAft>
            </a:pPr>
            <a:endParaRPr lang="uk-UA" sz="1600" kern="1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67192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кульптура, бронза, Бронзовая скульптура, духовые инструменты&#10;&#10;Автоматически созданное описание">
            <a:extLst>
              <a:ext uri="{FF2B5EF4-FFF2-40B4-BE49-F238E27FC236}">
                <a16:creationId xmlns:a16="http://schemas.microsoft.com/office/drawing/2014/main" id="{DCA4566B-E652-BBD4-CC79-A9808F1892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4" y="0"/>
            <a:ext cx="3574141" cy="5661892"/>
          </a:xfrm>
          <a:prstGeom prst="rect">
            <a:avLst/>
          </a:prstGeom>
          <a:effectLst/>
        </p:spPr>
      </p:pic>
      <p:sp>
        <p:nvSpPr>
          <p:cNvPr id="11" name="Прямоугольник: скругленные противолежащие углы 10">
            <a:extLst>
              <a:ext uri="{FF2B5EF4-FFF2-40B4-BE49-F238E27FC236}">
                <a16:creationId xmlns:a16="http://schemas.microsoft.com/office/drawing/2014/main" id="{4EFD3CA7-375D-EA8A-4536-3DEE33701B35}"/>
              </a:ext>
            </a:extLst>
          </p:cNvPr>
          <p:cNvSpPr/>
          <p:nvPr/>
        </p:nvSpPr>
        <p:spPr>
          <a:xfrm>
            <a:off x="359764" y="509666"/>
            <a:ext cx="11527436" cy="5921114"/>
          </a:xfrm>
          <a:prstGeom prst="round2DiagRect">
            <a:avLst/>
          </a:prstGeom>
          <a:gradFill>
            <a:gsLst>
              <a:gs pos="0">
                <a:srgbClr val="733C12">
                  <a:alpha val="62000"/>
                </a:srgbClr>
              </a:gs>
              <a:gs pos="19000">
                <a:srgbClr val="C78950">
                  <a:alpha val="62000"/>
                </a:srgbClr>
              </a:gs>
              <a:gs pos="39000">
                <a:srgbClr val="F9DB7B">
                  <a:alpha val="62000"/>
                </a:srgbClr>
              </a:gs>
              <a:gs pos="59000">
                <a:srgbClr val="FBF9C9">
                  <a:alpha val="62000"/>
                </a:srgbClr>
              </a:gs>
              <a:gs pos="100000">
                <a:srgbClr val="7D5B2D"/>
              </a:gs>
              <a:gs pos="78000">
                <a:srgbClr val="E7BD75">
                  <a:alpha val="62000"/>
                </a:srgbClr>
              </a:gs>
            </a:gsLst>
            <a:lin ang="0" scaled="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62865" marR="36830" indent="444500" algn="just">
              <a:lnSpc>
                <a:spcPct val="115000"/>
              </a:lnSpc>
              <a:spcAft>
                <a:spcPts val="25"/>
              </a:spcAft>
            </a:pPr>
            <a:endParaRPr lang="uk-UA" sz="2000" kern="1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A9124B-C413-69B7-4B52-D0EF9864CE81}"/>
              </a:ext>
            </a:extLst>
          </p:cNvPr>
          <p:cNvSpPr txBox="1"/>
          <p:nvPr/>
        </p:nvSpPr>
        <p:spPr>
          <a:xfrm>
            <a:off x="746619" y="667217"/>
            <a:ext cx="107537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Міжнародна науково-практична конференція</a:t>
            </a:r>
          </a:p>
          <a:p>
            <a:pPr algn="ctr"/>
            <a:r>
              <a:rPr lang="uk-UA" sz="28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«Реалії та перспективи розбудови правової держави в Україні та світі»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27034E-3CA6-B535-6460-4B77790EC792}"/>
              </a:ext>
            </a:extLst>
          </p:cNvPr>
          <p:cNvSpPr txBox="1"/>
          <p:nvPr/>
        </p:nvSpPr>
        <p:spPr>
          <a:xfrm>
            <a:off x="719137" y="2128603"/>
            <a:ext cx="32289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За результатами Міжнародної науково-практичної конференції </a:t>
            </a:r>
            <a:r>
              <a:rPr lang="ru-RU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«</a:t>
            </a:r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Реалії</a:t>
            </a:r>
            <a:r>
              <a:rPr lang="ru-RU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та перспективи розбудови правової держави в Україні та світі» видано 7 збірників наукових праць.</a:t>
            </a:r>
          </a:p>
        </p:txBody>
      </p:sp>
      <p:pic>
        <p:nvPicPr>
          <p:cNvPr id="12" name="Рисунок 11" descr="Изображение выглядит как текст, снимок экрана, Печать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287FC2B5-3A7E-3337-EB81-4FBA945A1B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5795" y="2397893"/>
            <a:ext cx="2656758" cy="3576961"/>
          </a:xfrm>
          <a:prstGeom prst="rect">
            <a:avLst/>
          </a:prstGeom>
          <a:ln w="38100">
            <a:solidFill>
              <a:schemeClr val="accent4">
                <a:lumMod val="40000"/>
                <a:lumOff val="60000"/>
              </a:schemeClr>
            </a:solidFill>
          </a:ln>
        </p:spPr>
      </p:pic>
      <p:pic>
        <p:nvPicPr>
          <p:cNvPr id="14" name="Рисунок 13" descr="Изображение выглядит как одежда, в помещении, человек, Курс&#10;&#10;Автоматически созданное описание">
            <a:extLst>
              <a:ext uri="{FF2B5EF4-FFF2-40B4-BE49-F238E27FC236}">
                <a16:creationId xmlns:a16="http://schemas.microsoft.com/office/drawing/2014/main" id="{32760E4E-75AC-2F96-540C-C3AF9CFF04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2552" y="4020901"/>
            <a:ext cx="3888155" cy="2154686"/>
          </a:xfrm>
          <a:prstGeom prst="rect">
            <a:avLst/>
          </a:prstGeom>
          <a:ln w="38100">
            <a:solidFill>
              <a:schemeClr val="accent4">
                <a:lumMod val="40000"/>
                <a:lumOff val="60000"/>
              </a:schemeClr>
            </a:solidFill>
          </a:ln>
        </p:spPr>
      </p:pic>
      <p:pic>
        <p:nvPicPr>
          <p:cNvPr id="10" name="Рисунок 9" descr="Изображение выглядит как одежда, Человеческое лицо, стена, человек">
            <a:extLst>
              <a:ext uri="{FF2B5EF4-FFF2-40B4-BE49-F238E27FC236}">
                <a16:creationId xmlns:a16="http://schemas.microsoft.com/office/drawing/2014/main" id="{37FDC975-655D-8FD1-6EB8-0731FDCC5E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795" y="2297194"/>
            <a:ext cx="3272392" cy="2352315"/>
          </a:xfrm>
          <a:prstGeom prst="rect">
            <a:avLst/>
          </a:prstGeom>
          <a:ln w="38100">
            <a:solidFill>
              <a:schemeClr val="accent4">
                <a:lumMod val="40000"/>
                <a:lumOff val="60000"/>
              </a:schemeClr>
            </a:solidFill>
          </a:ln>
        </p:spPr>
      </p:pic>
      <p:pic>
        <p:nvPicPr>
          <p:cNvPr id="16" name="Рисунок 15" descr="Изображение выглядит как искусство, рисунок, иллюстрация, силуэт&#10;&#10;Автоматически созданное описание">
            <a:extLst>
              <a:ext uri="{FF2B5EF4-FFF2-40B4-BE49-F238E27FC236}">
                <a16:creationId xmlns:a16="http://schemas.microsoft.com/office/drawing/2014/main" id="{22B8F59C-760A-23BE-B483-195F52F5A022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09903" y="2053119"/>
            <a:ext cx="1190442" cy="1168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4437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кульптура, бронза, Бронзовая скульптура, духовые инструменты&#10;&#10;Автоматически созданное описание">
            <a:extLst>
              <a:ext uri="{FF2B5EF4-FFF2-40B4-BE49-F238E27FC236}">
                <a16:creationId xmlns:a16="http://schemas.microsoft.com/office/drawing/2014/main" id="{DCA4566B-E652-BBD4-CC79-A9808F1892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1" y="0"/>
            <a:ext cx="3574141" cy="5661892"/>
          </a:xfrm>
          <a:prstGeom prst="rect">
            <a:avLst/>
          </a:prstGeom>
          <a:effectLst/>
        </p:spPr>
      </p:pic>
      <p:sp>
        <p:nvSpPr>
          <p:cNvPr id="11" name="Прямоугольник: скругленные противолежащие углы 10">
            <a:extLst>
              <a:ext uri="{FF2B5EF4-FFF2-40B4-BE49-F238E27FC236}">
                <a16:creationId xmlns:a16="http://schemas.microsoft.com/office/drawing/2014/main" id="{4EFD3CA7-375D-EA8A-4536-3DEE33701B35}"/>
              </a:ext>
            </a:extLst>
          </p:cNvPr>
          <p:cNvSpPr/>
          <p:nvPr/>
        </p:nvSpPr>
        <p:spPr>
          <a:xfrm>
            <a:off x="719136" y="912199"/>
            <a:ext cx="10753726" cy="5033602"/>
          </a:xfrm>
          <a:prstGeom prst="round2DiagRect">
            <a:avLst/>
          </a:prstGeom>
          <a:gradFill>
            <a:gsLst>
              <a:gs pos="0">
                <a:srgbClr val="733C12">
                  <a:alpha val="62000"/>
                </a:srgbClr>
              </a:gs>
              <a:gs pos="19000">
                <a:srgbClr val="C78950">
                  <a:alpha val="62000"/>
                </a:srgbClr>
              </a:gs>
              <a:gs pos="39000">
                <a:srgbClr val="F9DB7B">
                  <a:alpha val="62000"/>
                </a:srgbClr>
              </a:gs>
              <a:gs pos="59000">
                <a:srgbClr val="FBF9C9">
                  <a:alpha val="62000"/>
                </a:srgbClr>
              </a:gs>
              <a:gs pos="100000">
                <a:srgbClr val="7D5B2D"/>
              </a:gs>
              <a:gs pos="78000">
                <a:srgbClr val="E7BD75">
                  <a:alpha val="62000"/>
                </a:srgbClr>
              </a:gs>
            </a:gsLst>
            <a:lin ang="0" scaled="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62865" marR="36830" indent="444500" algn="just">
              <a:lnSpc>
                <a:spcPct val="115000"/>
              </a:lnSpc>
              <a:spcAft>
                <a:spcPts val="25"/>
              </a:spcAft>
            </a:pPr>
            <a:endParaRPr lang="uk-UA" sz="2000" kern="1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A9124B-C413-69B7-4B52-D0EF9864CE81}"/>
              </a:ext>
            </a:extLst>
          </p:cNvPr>
          <p:cNvSpPr txBox="1"/>
          <p:nvPr/>
        </p:nvSpPr>
        <p:spPr>
          <a:xfrm>
            <a:off x="719136" y="912199"/>
            <a:ext cx="107537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Міжнародна науково-практична конференція</a:t>
            </a:r>
          </a:p>
          <a:p>
            <a:pPr algn="ctr"/>
            <a:r>
              <a:rPr lang="uk-UA" sz="28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«Реалії та перспективи розбудови правової держави в Україні та світі </a:t>
            </a:r>
          </a:p>
        </p:txBody>
      </p:sp>
      <p:pic>
        <p:nvPicPr>
          <p:cNvPr id="3" name="Рисунок 2" descr="Изображение выглядит как человек, одежда, люди, женщина&#10;&#10;Автоматически созданное описание">
            <a:extLst>
              <a:ext uri="{FF2B5EF4-FFF2-40B4-BE49-F238E27FC236}">
                <a16:creationId xmlns:a16="http://schemas.microsoft.com/office/drawing/2014/main" id="{27E025B6-927B-B920-7160-9EF1B67A5D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416" y="1865691"/>
            <a:ext cx="7001165" cy="3938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7639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кульптура, бронза, Бронзовая скульптура, духовые инструменты&#10;&#10;Автоматически созданное описание">
            <a:extLst>
              <a:ext uri="{FF2B5EF4-FFF2-40B4-BE49-F238E27FC236}">
                <a16:creationId xmlns:a16="http://schemas.microsoft.com/office/drawing/2014/main" id="{DCA4566B-E652-BBD4-CC79-A9808F1892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574141" cy="5661892"/>
          </a:xfrm>
          <a:prstGeom prst="rect">
            <a:avLst/>
          </a:prstGeom>
          <a:effectLst/>
        </p:spPr>
      </p:pic>
      <p:sp>
        <p:nvSpPr>
          <p:cNvPr id="11" name="Прямоугольник: скругленные противолежащие углы 10">
            <a:extLst>
              <a:ext uri="{FF2B5EF4-FFF2-40B4-BE49-F238E27FC236}">
                <a16:creationId xmlns:a16="http://schemas.microsoft.com/office/drawing/2014/main" id="{4EFD3CA7-375D-EA8A-4536-3DEE33701B35}"/>
              </a:ext>
            </a:extLst>
          </p:cNvPr>
          <p:cNvSpPr/>
          <p:nvPr/>
        </p:nvSpPr>
        <p:spPr>
          <a:xfrm>
            <a:off x="374754" y="404734"/>
            <a:ext cx="11098108" cy="6056027"/>
          </a:xfrm>
          <a:prstGeom prst="round2DiagRect">
            <a:avLst/>
          </a:prstGeom>
          <a:gradFill>
            <a:gsLst>
              <a:gs pos="0">
                <a:srgbClr val="733C12">
                  <a:alpha val="62000"/>
                </a:srgbClr>
              </a:gs>
              <a:gs pos="19000">
                <a:srgbClr val="C78950">
                  <a:alpha val="62000"/>
                </a:srgbClr>
              </a:gs>
              <a:gs pos="39000">
                <a:srgbClr val="F9DB7B">
                  <a:alpha val="62000"/>
                </a:srgbClr>
              </a:gs>
              <a:gs pos="59000">
                <a:srgbClr val="FBF9C9">
                  <a:alpha val="62000"/>
                </a:srgbClr>
              </a:gs>
              <a:gs pos="100000">
                <a:srgbClr val="7D5B2D"/>
              </a:gs>
              <a:gs pos="78000">
                <a:srgbClr val="E7BD75">
                  <a:alpha val="62000"/>
                </a:srgbClr>
              </a:gs>
            </a:gsLst>
            <a:lin ang="0" scaled="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62865" marR="36830" indent="444500" algn="just">
              <a:lnSpc>
                <a:spcPct val="115000"/>
              </a:lnSpc>
              <a:spcAft>
                <a:spcPts val="25"/>
              </a:spcAft>
            </a:pPr>
            <a:endParaRPr lang="uk-UA" sz="2000" kern="1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E3258062-C7AA-E827-2062-F329D699A8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51283853"/>
              </p:ext>
            </p:extLst>
          </p:nvPr>
        </p:nvGraphicFramePr>
        <p:xfrm>
          <a:off x="854439" y="719528"/>
          <a:ext cx="10223292" cy="55313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624116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кульптура, бронза, Бронзовая скульптура, духовые инструменты&#10;&#10;Автоматически созданное описание">
            <a:extLst>
              <a:ext uri="{FF2B5EF4-FFF2-40B4-BE49-F238E27FC236}">
                <a16:creationId xmlns:a16="http://schemas.microsoft.com/office/drawing/2014/main" id="{DCA4566B-E652-BBD4-CC79-A9808F1892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1" y="0"/>
            <a:ext cx="3574141" cy="5661892"/>
          </a:xfrm>
          <a:prstGeom prst="rect">
            <a:avLst/>
          </a:prstGeom>
          <a:effectLst/>
        </p:spPr>
      </p:pic>
      <p:sp>
        <p:nvSpPr>
          <p:cNvPr id="11" name="Прямоугольник: скругленные противолежащие углы 10">
            <a:extLst>
              <a:ext uri="{FF2B5EF4-FFF2-40B4-BE49-F238E27FC236}">
                <a16:creationId xmlns:a16="http://schemas.microsoft.com/office/drawing/2014/main" id="{4EFD3CA7-375D-EA8A-4536-3DEE33701B35}"/>
              </a:ext>
            </a:extLst>
          </p:cNvPr>
          <p:cNvSpPr/>
          <p:nvPr/>
        </p:nvSpPr>
        <p:spPr>
          <a:xfrm>
            <a:off x="719136" y="912199"/>
            <a:ext cx="10753726" cy="5033602"/>
          </a:xfrm>
          <a:prstGeom prst="round2DiagRect">
            <a:avLst/>
          </a:prstGeom>
          <a:gradFill>
            <a:gsLst>
              <a:gs pos="0">
                <a:srgbClr val="733C12">
                  <a:alpha val="62000"/>
                </a:srgbClr>
              </a:gs>
              <a:gs pos="19000">
                <a:srgbClr val="C78950">
                  <a:alpha val="62000"/>
                </a:srgbClr>
              </a:gs>
              <a:gs pos="39000">
                <a:srgbClr val="F9DB7B">
                  <a:alpha val="62000"/>
                </a:srgbClr>
              </a:gs>
              <a:gs pos="59000">
                <a:srgbClr val="FBF9C9">
                  <a:alpha val="62000"/>
                </a:srgbClr>
              </a:gs>
              <a:gs pos="100000">
                <a:srgbClr val="7D5B2D"/>
              </a:gs>
              <a:gs pos="78000">
                <a:srgbClr val="E7BD75">
                  <a:alpha val="62000"/>
                </a:srgbClr>
              </a:gs>
            </a:gsLst>
            <a:lin ang="0" scaled="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62865" marR="36830" indent="444500" algn="just">
              <a:lnSpc>
                <a:spcPct val="115000"/>
              </a:lnSpc>
              <a:spcAft>
                <a:spcPts val="25"/>
              </a:spcAft>
            </a:pPr>
            <a:endParaRPr lang="uk-UA" sz="2000" kern="1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FCC97F-10B4-8270-83E2-1336DDB785FF}"/>
              </a:ext>
            </a:extLst>
          </p:cNvPr>
          <p:cNvSpPr txBox="1"/>
          <p:nvPr/>
        </p:nvSpPr>
        <p:spPr>
          <a:xfrm>
            <a:off x="719136" y="1212067"/>
            <a:ext cx="86065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Міжнародні наукові конкурси</a:t>
            </a:r>
          </a:p>
        </p:txBody>
      </p:sp>
      <p:pic>
        <p:nvPicPr>
          <p:cNvPr id="16" name="Рисунок 15" descr="Изображение выглядит как снимок экрана, логотип, символ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154C0AC4-8A44-45A4-32B8-3E1E7E1971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533" y="2542843"/>
            <a:ext cx="3409676" cy="182975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FEF6D43-41A8-5FA9-B233-98A05D0D9DBE}"/>
              </a:ext>
            </a:extLst>
          </p:cNvPr>
          <p:cNvSpPr txBox="1"/>
          <p:nvPr/>
        </p:nvSpPr>
        <p:spPr>
          <a:xfrm>
            <a:off x="4293277" y="1924792"/>
            <a:ext cx="672004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З 1 листопада 2023 року кафедра почала працювати у рамках наукового конкурсу </a:t>
            </a:r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Erasmus+, EUROPEAN EDUCATION AND CULTURE EXECUTIVE AGENCY (EACEA) </a:t>
            </a:r>
            <a:r>
              <a:rPr lang="ru-RU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за </a:t>
            </a:r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проєктом</a:t>
            </a:r>
            <a:r>
              <a:rPr lang="ru-RU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European Integration as a Movement Towards Human Universal Values (</a:t>
            </a:r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Європейська інтеграція як рух до загальнолюдських цінностей). Загальна сума</a:t>
            </a:r>
            <a:r>
              <a:rPr lang="ru-RU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проєкту – 21500  </a:t>
            </a:r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EUR </a:t>
            </a:r>
            <a:endParaRPr lang="ru-RU" sz="24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6356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кульптура, бронза, Бронзовая скульптура, духовые инструменты&#10;&#10;Автоматически созданное описание">
            <a:extLst>
              <a:ext uri="{FF2B5EF4-FFF2-40B4-BE49-F238E27FC236}">
                <a16:creationId xmlns:a16="http://schemas.microsoft.com/office/drawing/2014/main" id="{DCA4566B-E652-BBD4-CC79-A9808F1892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29" y="598054"/>
            <a:ext cx="3574141" cy="5661892"/>
          </a:xfrm>
          <a:prstGeom prst="rect">
            <a:avLst/>
          </a:prstGeom>
          <a:effectLst/>
        </p:spPr>
      </p:pic>
      <p:sp>
        <p:nvSpPr>
          <p:cNvPr id="11" name="Прямоугольник: скругленные противолежащие углы 10">
            <a:extLst>
              <a:ext uri="{FF2B5EF4-FFF2-40B4-BE49-F238E27FC236}">
                <a16:creationId xmlns:a16="http://schemas.microsoft.com/office/drawing/2014/main" id="{4EFD3CA7-375D-EA8A-4536-3DEE33701B35}"/>
              </a:ext>
            </a:extLst>
          </p:cNvPr>
          <p:cNvSpPr/>
          <p:nvPr/>
        </p:nvSpPr>
        <p:spPr>
          <a:xfrm>
            <a:off x="589612" y="598054"/>
            <a:ext cx="11152682" cy="5921114"/>
          </a:xfrm>
          <a:prstGeom prst="round2DiagRect">
            <a:avLst/>
          </a:prstGeom>
          <a:gradFill>
            <a:gsLst>
              <a:gs pos="0">
                <a:srgbClr val="733C12">
                  <a:alpha val="62000"/>
                </a:srgbClr>
              </a:gs>
              <a:gs pos="19000">
                <a:srgbClr val="C78950">
                  <a:alpha val="62000"/>
                </a:srgbClr>
              </a:gs>
              <a:gs pos="39000">
                <a:srgbClr val="F9DB7B">
                  <a:alpha val="62000"/>
                </a:srgbClr>
              </a:gs>
              <a:gs pos="59000">
                <a:srgbClr val="FBF9C9">
                  <a:alpha val="62000"/>
                </a:srgbClr>
              </a:gs>
              <a:gs pos="100000">
                <a:srgbClr val="7D5B2D"/>
              </a:gs>
              <a:gs pos="78000">
                <a:srgbClr val="E7BD75">
                  <a:alpha val="62000"/>
                </a:srgbClr>
              </a:gs>
            </a:gsLst>
            <a:lin ang="0" scaled="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62865" marR="36830" lvl="0" indent="44450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25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На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базі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Сумської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обласної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ради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науковцями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кафедри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проводяться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дослідження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щодо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медіації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у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взаємодії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публічної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влади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і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громадянського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суспільства</a:t>
            </a:r>
            <a:endParaRPr lang="uk-UA" sz="2400" kern="1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Рисунок 5" descr="Изображение выглядит как одежда, человек, в помещении, группа&#10;&#10;Автоматически созданное описание">
            <a:extLst>
              <a:ext uri="{FF2B5EF4-FFF2-40B4-BE49-F238E27FC236}">
                <a16:creationId xmlns:a16="http://schemas.microsoft.com/office/drawing/2014/main" id="{6D3294C2-2635-F120-F133-A59809D08A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9386">
            <a:off x="6286074" y="2585507"/>
            <a:ext cx="5065867" cy="3368261"/>
          </a:xfrm>
          <a:prstGeom prst="rect">
            <a:avLst/>
          </a:prstGeom>
        </p:spPr>
      </p:pic>
      <p:pic>
        <p:nvPicPr>
          <p:cNvPr id="3" name="Рисунок 2" descr="Изображение выглядит как одежда, человек, обувь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73ED5A11-149B-DDD2-6038-43BAD06997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58963">
            <a:off x="952778" y="2474946"/>
            <a:ext cx="5697979" cy="323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9567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кульптура, бронза, Бронзовая скульптура, духовые инструменты&#10;&#10;Автоматически созданное описание">
            <a:extLst>
              <a:ext uri="{FF2B5EF4-FFF2-40B4-BE49-F238E27FC236}">
                <a16:creationId xmlns:a16="http://schemas.microsoft.com/office/drawing/2014/main" id="{DCA4566B-E652-BBD4-CC79-A9808F1892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29" y="598054"/>
            <a:ext cx="3574141" cy="5661892"/>
          </a:xfrm>
          <a:prstGeom prst="rect">
            <a:avLst/>
          </a:prstGeom>
          <a:effectLst/>
        </p:spPr>
      </p:pic>
      <p:sp>
        <p:nvSpPr>
          <p:cNvPr id="11" name="Прямоугольник: скругленные противолежащие углы 10">
            <a:extLst>
              <a:ext uri="{FF2B5EF4-FFF2-40B4-BE49-F238E27FC236}">
                <a16:creationId xmlns:a16="http://schemas.microsoft.com/office/drawing/2014/main" id="{4EFD3CA7-375D-EA8A-4536-3DEE33701B35}"/>
              </a:ext>
            </a:extLst>
          </p:cNvPr>
          <p:cNvSpPr/>
          <p:nvPr/>
        </p:nvSpPr>
        <p:spPr>
          <a:xfrm>
            <a:off x="344774" y="598054"/>
            <a:ext cx="11452485" cy="5661891"/>
          </a:xfrm>
          <a:prstGeom prst="round2DiagRect">
            <a:avLst/>
          </a:prstGeom>
          <a:gradFill>
            <a:gsLst>
              <a:gs pos="0">
                <a:srgbClr val="733C12">
                  <a:alpha val="62000"/>
                </a:srgbClr>
              </a:gs>
              <a:gs pos="19000">
                <a:srgbClr val="C78950">
                  <a:alpha val="62000"/>
                </a:srgbClr>
              </a:gs>
              <a:gs pos="39000">
                <a:srgbClr val="F9DB7B">
                  <a:alpha val="62000"/>
                </a:srgbClr>
              </a:gs>
              <a:gs pos="59000">
                <a:srgbClr val="FBF9C9">
                  <a:alpha val="62000"/>
                </a:srgbClr>
              </a:gs>
              <a:gs pos="100000">
                <a:srgbClr val="7D5B2D"/>
              </a:gs>
              <a:gs pos="78000">
                <a:srgbClr val="E7BD75">
                  <a:alpha val="62000"/>
                </a:srgbClr>
              </a:gs>
            </a:gsLst>
            <a:lin ang="0" scaled="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62865" marR="36830" lvl="0" indent="44450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25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Участь у </a:t>
            </a:r>
            <a:r>
              <a:rPr kumimoji="0" lang="ru-RU" sz="28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загальнонаціональному</a:t>
            </a:r>
            <a:r>
              <a:rPr kumimoji="0" lang="ru-RU" sz="28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8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проєкті</a:t>
            </a:r>
            <a:endParaRPr kumimoji="0" lang="ru-RU" sz="2800" b="0" i="0" u="none" strike="noStrike" kern="100" cap="none" spc="0" normalizeH="0" baseline="0" noProof="0" dirty="0">
              <a:ln>
                <a:noFill/>
              </a:ln>
              <a:solidFill>
                <a:srgbClr val="FFC000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man Old Style" panose="02050604050505020204" pitchFamily="18" charset="0"/>
              <a:ea typeface="Times New Roman" panose="02020603050405020304" pitchFamily="18" charset="0"/>
              <a:cs typeface="+mn-cs"/>
            </a:endParaRPr>
          </a:p>
          <a:p>
            <a:pPr marL="62865" marR="36830" lvl="0" indent="44450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25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«</a:t>
            </a:r>
            <a:r>
              <a:rPr kumimoji="0" lang="ru-RU" sz="28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Університет</a:t>
            </a:r>
            <a:r>
              <a:rPr kumimoji="0" lang="ru-RU" sz="28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– </a:t>
            </a:r>
            <a:r>
              <a:rPr kumimoji="0" lang="ru-RU" sz="28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простір</a:t>
            </a:r>
            <a:r>
              <a:rPr kumimoji="0" lang="ru-RU" sz="28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прав </a:t>
            </a:r>
            <a:r>
              <a:rPr kumimoji="0" lang="ru-RU" sz="28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людини</a:t>
            </a:r>
            <a:r>
              <a:rPr kumimoji="0" lang="ru-RU" sz="28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»</a:t>
            </a:r>
          </a:p>
          <a:p>
            <a:pPr marL="62865" marR="36830" lvl="0" indent="44450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25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00" cap="none" spc="0" normalizeH="0" baseline="0" noProof="0" dirty="0">
              <a:ln>
                <a:noFill/>
              </a:ln>
              <a:solidFill>
                <a:srgbClr val="FFC000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man Old Style" panose="02050604050505020204" pitchFamily="18" charset="0"/>
              <a:ea typeface="Times New Roman" panose="02020603050405020304" pitchFamily="18" charset="0"/>
              <a:cs typeface="+mn-cs"/>
            </a:endParaRPr>
          </a:p>
          <a:p>
            <a:pPr marL="62865" marR="36830" lvl="0" indent="44450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25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У 2019-2020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році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викладачі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та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студенти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кафедри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долучилися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до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загальнонаціонального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проєкту «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Університет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–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простір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прав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людини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»,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впровадженого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Освітнім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Домом прав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людини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в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Чернігові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за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фінансової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підтримки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Міжнародного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фонду «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Відродження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» та Фонду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Домів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прав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людини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, метою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якого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було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сприяння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розбудові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ефективної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системи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освіти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в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сфері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прав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людини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на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рівні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вищої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школи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в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Україні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,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що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базується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на принципах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поваги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до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гідності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, верховенства права,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свободи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і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недискримінації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351920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кульптура, бронза, Бронзовая скульптура, духовые инструменты&#10;&#10;Автоматически созданное описание">
            <a:extLst>
              <a:ext uri="{FF2B5EF4-FFF2-40B4-BE49-F238E27FC236}">
                <a16:creationId xmlns:a16="http://schemas.microsoft.com/office/drawing/2014/main" id="{DCA4566B-E652-BBD4-CC79-A9808F1892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574141" cy="5661892"/>
          </a:xfrm>
          <a:prstGeom prst="rect">
            <a:avLst/>
          </a:prstGeom>
          <a:effectLst/>
        </p:spPr>
      </p:pic>
      <p:sp>
        <p:nvSpPr>
          <p:cNvPr id="11" name="Прямоугольник: скругленные противолежащие углы 10">
            <a:extLst>
              <a:ext uri="{FF2B5EF4-FFF2-40B4-BE49-F238E27FC236}">
                <a16:creationId xmlns:a16="http://schemas.microsoft.com/office/drawing/2014/main" id="{4EFD3CA7-375D-EA8A-4536-3DEE33701B35}"/>
              </a:ext>
            </a:extLst>
          </p:cNvPr>
          <p:cNvSpPr/>
          <p:nvPr/>
        </p:nvSpPr>
        <p:spPr>
          <a:xfrm>
            <a:off x="719136" y="912199"/>
            <a:ext cx="10753726" cy="5033602"/>
          </a:xfrm>
          <a:prstGeom prst="round2DiagRect">
            <a:avLst/>
          </a:prstGeom>
          <a:gradFill>
            <a:gsLst>
              <a:gs pos="0">
                <a:srgbClr val="733C12">
                  <a:alpha val="62000"/>
                </a:srgbClr>
              </a:gs>
              <a:gs pos="19000">
                <a:srgbClr val="C78950">
                  <a:alpha val="62000"/>
                </a:srgbClr>
              </a:gs>
              <a:gs pos="39000">
                <a:srgbClr val="F9DB7B">
                  <a:alpha val="62000"/>
                </a:srgbClr>
              </a:gs>
              <a:gs pos="59000">
                <a:srgbClr val="FBF9C9">
                  <a:alpha val="62000"/>
                </a:srgbClr>
              </a:gs>
              <a:gs pos="100000">
                <a:srgbClr val="7D5B2D"/>
              </a:gs>
              <a:gs pos="78000">
                <a:srgbClr val="E7BD75">
                  <a:alpha val="62000"/>
                </a:srgbClr>
              </a:gs>
            </a:gsLst>
            <a:lin ang="0" scaled="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62865" marR="36830" indent="444500" algn="just">
              <a:lnSpc>
                <a:spcPct val="115000"/>
              </a:lnSpc>
              <a:spcAft>
                <a:spcPts val="25"/>
              </a:spcAft>
            </a:pPr>
            <a:endParaRPr lang="uk-UA" sz="2000" kern="1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A9124B-C413-69B7-4B52-D0EF9864CE81}"/>
              </a:ext>
            </a:extLst>
          </p:cNvPr>
          <p:cNvSpPr txBox="1"/>
          <p:nvPr/>
        </p:nvSpPr>
        <p:spPr>
          <a:xfrm>
            <a:off x="719136" y="912199"/>
            <a:ext cx="107537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Участь у загальнонаціональному </a:t>
            </a:r>
            <a:r>
              <a:rPr lang="uk-UA" sz="28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проєкті</a:t>
            </a:r>
            <a:endParaRPr lang="uk-UA" sz="28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algn="ctr"/>
            <a:r>
              <a:rPr lang="ru-RU" sz="28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«</a:t>
            </a:r>
            <a:r>
              <a:rPr lang="uk-UA" sz="28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Університет – простір прав людини</a:t>
            </a:r>
            <a:r>
              <a:rPr lang="ru-RU" sz="28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»</a:t>
            </a:r>
            <a:endParaRPr lang="uk-UA" sz="28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3" name="Рисунок 2" descr="Изображение выглядит как коллаж, в помещении, человек, люди&#10;&#10;Автоматически созданное описание">
            <a:extLst>
              <a:ext uri="{FF2B5EF4-FFF2-40B4-BE49-F238E27FC236}">
                <a16:creationId xmlns:a16="http://schemas.microsoft.com/office/drawing/2014/main" id="{26F046A2-57E9-17B5-AFC0-81B3F5A999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442" y="1920114"/>
            <a:ext cx="5900750" cy="3687969"/>
          </a:xfrm>
          <a:prstGeom prst="rect">
            <a:avLst/>
          </a:prstGeom>
        </p:spPr>
      </p:pic>
      <p:pic>
        <p:nvPicPr>
          <p:cNvPr id="14" name="Рисунок 13" descr="Изображение выглядит как одежда, человек, женщина, люди&#10;&#10;Автоматически созданное описание">
            <a:extLst>
              <a:ext uri="{FF2B5EF4-FFF2-40B4-BE49-F238E27FC236}">
                <a16:creationId xmlns:a16="http://schemas.microsoft.com/office/drawing/2014/main" id="{0A3761F2-0550-0D53-DB8E-928DEEF696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294" y="1924139"/>
            <a:ext cx="3687969" cy="368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7286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кульптура, бронза, Бронзовая скульптура, духовые инструменты&#10;&#10;Автоматически созданное описание">
            <a:extLst>
              <a:ext uri="{FF2B5EF4-FFF2-40B4-BE49-F238E27FC236}">
                <a16:creationId xmlns:a16="http://schemas.microsoft.com/office/drawing/2014/main" id="{DCA4566B-E652-BBD4-CC79-A9808F1892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574141" cy="5661892"/>
          </a:xfrm>
          <a:prstGeom prst="rect">
            <a:avLst/>
          </a:prstGeom>
          <a:effectLst/>
        </p:spPr>
      </p:pic>
      <p:sp>
        <p:nvSpPr>
          <p:cNvPr id="11" name="Прямоугольник: скругленные противолежащие углы 10">
            <a:extLst>
              <a:ext uri="{FF2B5EF4-FFF2-40B4-BE49-F238E27FC236}">
                <a16:creationId xmlns:a16="http://schemas.microsoft.com/office/drawing/2014/main" id="{4EFD3CA7-375D-EA8A-4536-3DEE33701B35}"/>
              </a:ext>
            </a:extLst>
          </p:cNvPr>
          <p:cNvSpPr/>
          <p:nvPr/>
        </p:nvSpPr>
        <p:spPr>
          <a:xfrm>
            <a:off x="719135" y="912199"/>
            <a:ext cx="10868261" cy="5368680"/>
          </a:xfrm>
          <a:prstGeom prst="round2DiagRect">
            <a:avLst/>
          </a:prstGeom>
          <a:gradFill>
            <a:gsLst>
              <a:gs pos="0">
                <a:srgbClr val="733C12">
                  <a:alpha val="62000"/>
                </a:srgbClr>
              </a:gs>
              <a:gs pos="19000">
                <a:srgbClr val="C78950">
                  <a:alpha val="62000"/>
                </a:srgbClr>
              </a:gs>
              <a:gs pos="39000">
                <a:srgbClr val="F9DB7B">
                  <a:alpha val="62000"/>
                </a:srgbClr>
              </a:gs>
              <a:gs pos="59000">
                <a:srgbClr val="FBF9C9">
                  <a:alpha val="62000"/>
                </a:srgbClr>
              </a:gs>
              <a:gs pos="100000">
                <a:srgbClr val="7D5B2D"/>
              </a:gs>
              <a:gs pos="78000">
                <a:srgbClr val="E7BD75">
                  <a:alpha val="62000"/>
                </a:srgbClr>
              </a:gs>
            </a:gsLst>
            <a:lin ang="0" scaled="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62865" marR="36830" indent="444500" algn="just">
              <a:lnSpc>
                <a:spcPct val="115000"/>
              </a:lnSpc>
              <a:spcAft>
                <a:spcPts val="25"/>
              </a:spcAft>
            </a:pPr>
            <a:endParaRPr lang="uk-UA" sz="2000" kern="1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A9124B-C413-69B7-4B52-D0EF9864CE81}"/>
              </a:ext>
            </a:extLst>
          </p:cNvPr>
          <p:cNvSpPr txBox="1"/>
          <p:nvPr/>
        </p:nvSpPr>
        <p:spPr>
          <a:xfrm>
            <a:off x="719136" y="912199"/>
            <a:ext cx="107537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Участь у загальнонаціональному </a:t>
            </a:r>
            <a:r>
              <a:rPr lang="uk-UA" sz="28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проєкті</a:t>
            </a:r>
            <a:endParaRPr lang="uk-UA" sz="28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algn="ctr"/>
            <a:r>
              <a:rPr lang="ru-RU" sz="28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«</a:t>
            </a:r>
            <a:r>
              <a:rPr lang="uk-UA" sz="28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Університет – простір прав людини</a:t>
            </a:r>
            <a:r>
              <a:rPr lang="ru-RU" sz="28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»</a:t>
            </a:r>
            <a:endParaRPr lang="uk-UA" sz="28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6" name="Рисунок 5" descr="Изображение выглядит как одежда, человек, женщина, коллаж&#10;&#10;Автоматически созданное описание">
            <a:extLst>
              <a:ext uri="{FF2B5EF4-FFF2-40B4-BE49-F238E27FC236}">
                <a16:creationId xmlns:a16="http://schemas.microsoft.com/office/drawing/2014/main" id="{B5EEAC5C-9F8A-18FB-4873-A74BC749B5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8782" y="2097154"/>
            <a:ext cx="6156825" cy="3848016"/>
          </a:xfrm>
          <a:prstGeom prst="rect">
            <a:avLst/>
          </a:prstGeom>
        </p:spPr>
      </p:pic>
      <p:pic>
        <p:nvPicPr>
          <p:cNvPr id="10" name="Рисунок 9" descr="Изображение выглядит как одежда, человек, женщина, обувь&#10;&#10;Автоматически созданное описание">
            <a:extLst>
              <a:ext uri="{FF2B5EF4-FFF2-40B4-BE49-F238E27FC236}">
                <a16:creationId xmlns:a16="http://schemas.microsoft.com/office/drawing/2014/main" id="{46C911E2-8737-E894-7766-02BAA2B75C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51" y="2097154"/>
            <a:ext cx="3848016" cy="3848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3413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кульптура, бронза, Бронзовая скульптура, духовые инструменты&#10;&#10;Автоматически созданное описание">
            <a:extLst>
              <a:ext uri="{FF2B5EF4-FFF2-40B4-BE49-F238E27FC236}">
                <a16:creationId xmlns:a16="http://schemas.microsoft.com/office/drawing/2014/main" id="{DCA4566B-E652-BBD4-CC79-A9808F1892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29" y="598054"/>
            <a:ext cx="3574141" cy="5661892"/>
          </a:xfrm>
          <a:prstGeom prst="rect">
            <a:avLst/>
          </a:prstGeom>
          <a:effectLst/>
        </p:spPr>
      </p:pic>
      <p:sp>
        <p:nvSpPr>
          <p:cNvPr id="11" name="Прямоугольник: скругленные противолежащие углы 10">
            <a:extLst>
              <a:ext uri="{FF2B5EF4-FFF2-40B4-BE49-F238E27FC236}">
                <a16:creationId xmlns:a16="http://schemas.microsoft.com/office/drawing/2014/main" id="{4EFD3CA7-375D-EA8A-4536-3DEE33701B35}"/>
              </a:ext>
            </a:extLst>
          </p:cNvPr>
          <p:cNvSpPr/>
          <p:nvPr/>
        </p:nvSpPr>
        <p:spPr>
          <a:xfrm>
            <a:off x="719136" y="912199"/>
            <a:ext cx="10753726" cy="5033602"/>
          </a:xfrm>
          <a:prstGeom prst="round2DiagRect">
            <a:avLst/>
          </a:prstGeom>
          <a:gradFill>
            <a:gsLst>
              <a:gs pos="0">
                <a:srgbClr val="733C12">
                  <a:alpha val="62000"/>
                </a:srgbClr>
              </a:gs>
              <a:gs pos="19000">
                <a:srgbClr val="C78950">
                  <a:alpha val="62000"/>
                </a:srgbClr>
              </a:gs>
              <a:gs pos="39000">
                <a:srgbClr val="F9DB7B">
                  <a:alpha val="62000"/>
                </a:srgbClr>
              </a:gs>
              <a:gs pos="59000">
                <a:srgbClr val="FBF9C9">
                  <a:alpha val="62000"/>
                </a:srgbClr>
              </a:gs>
              <a:gs pos="100000">
                <a:srgbClr val="7D5B2D"/>
              </a:gs>
              <a:gs pos="78000">
                <a:srgbClr val="E7BD75">
                  <a:alpha val="62000"/>
                </a:srgbClr>
              </a:gs>
            </a:gsLst>
            <a:lin ang="0" scaled="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62865" marR="36830" indent="444500" algn="just">
              <a:lnSpc>
                <a:spcPct val="115000"/>
              </a:lnSpc>
              <a:spcAft>
                <a:spcPts val="25"/>
              </a:spcAft>
            </a:pPr>
            <a:endParaRPr lang="uk-UA" sz="2000" kern="1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A9124B-C413-69B7-4B52-D0EF9864CE81}"/>
              </a:ext>
            </a:extLst>
          </p:cNvPr>
          <p:cNvSpPr txBox="1"/>
          <p:nvPr/>
        </p:nvSpPr>
        <p:spPr>
          <a:xfrm>
            <a:off x="719136" y="912199"/>
            <a:ext cx="107537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Участь у </a:t>
            </a:r>
            <a:r>
              <a:rPr lang="uk-UA" sz="28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проєкті</a:t>
            </a:r>
            <a:endParaRPr lang="uk-UA" sz="28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algn="ctr"/>
            <a:r>
              <a:rPr lang="uk-UA" sz="28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«Вивчай та розрізняй: </a:t>
            </a:r>
            <a:r>
              <a:rPr lang="uk-UA" sz="28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інфомедійна</a:t>
            </a:r>
            <a:r>
              <a:rPr lang="uk-UA" sz="28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грамотність» </a:t>
            </a:r>
          </a:p>
        </p:txBody>
      </p:sp>
      <p:pic>
        <p:nvPicPr>
          <p:cNvPr id="3" name="Рисунок 2" descr="Изображение выглядит как одежда, человек, обувь, текст">
            <a:extLst>
              <a:ext uri="{FF2B5EF4-FFF2-40B4-BE49-F238E27FC236}">
                <a16:creationId xmlns:a16="http://schemas.microsoft.com/office/drawing/2014/main" id="{3E70DD24-1D3C-4349-C257-34F4AA1471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386" y="1942194"/>
            <a:ext cx="6473228" cy="3641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1115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кульптура, бронза, Бронзовая скульптура, духовые инструменты&#10;&#10;Автоматически созданное описание">
            <a:extLst>
              <a:ext uri="{FF2B5EF4-FFF2-40B4-BE49-F238E27FC236}">
                <a16:creationId xmlns:a16="http://schemas.microsoft.com/office/drawing/2014/main" id="{DCA4566B-E652-BBD4-CC79-A9808F1892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29" y="598054"/>
            <a:ext cx="3574141" cy="5661892"/>
          </a:xfrm>
          <a:prstGeom prst="rect">
            <a:avLst/>
          </a:prstGeom>
          <a:effectLst/>
        </p:spPr>
      </p:pic>
      <p:sp>
        <p:nvSpPr>
          <p:cNvPr id="11" name="Прямоугольник: скругленные противолежащие углы 10">
            <a:extLst>
              <a:ext uri="{FF2B5EF4-FFF2-40B4-BE49-F238E27FC236}">
                <a16:creationId xmlns:a16="http://schemas.microsoft.com/office/drawing/2014/main" id="{4EFD3CA7-375D-EA8A-4536-3DEE33701B35}"/>
              </a:ext>
            </a:extLst>
          </p:cNvPr>
          <p:cNvSpPr/>
          <p:nvPr/>
        </p:nvSpPr>
        <p:spPr>
          <a:xfrm>
            <a:off x="849443" y="598054"/>
            <a:ext cx="10493114" cy="5795250"/>
          </a:xfrm>
          <a:prstGeom prst="round2DiagRect">
            <a:avLst/>
          </a:prstGeom>
          <a:gradFill>
            <a:gsLst>
              <a:gs pos="0">
                <a:srgbClr val="733C12">
                  <a:alpha val="62000"/>
                </a:srgbClr>
              </a:gs>
              <a:gs pos="19000">
                <a:srgbClr val="C78950">
                  <a:alpha val="62000"/>
                </a:srgbClr>
              </a:gs>
              <a:gs pos="39000">
                <a:srgbClr val="F9DB7B">
                  <a:alpha val="62000"/>
                </a:srgbClr>
              </a:gs>
              <a:gs pos="59000">
                <a:srgbClr val="FBF9C9">
                  <a:alpha val="62000"/>
                </a:srgbClr>
              </a:gs>
              <a:gs pos="100000">
                <a:srgbClr val="7D5B2D"/>
              </a:gs>
              <a:gs pos="78000">
                <a:srgbClr val="E7BD75">
                  <a:alpha val="62000"/>
                </a:srgbClr>
              </a:gs>
            </a:gsLst>
            <a:lin ang="0" scaled="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62865" marR="36830" lvl="0" indent="44450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25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На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підставі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договорів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про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співпрацю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кафедра регулярно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долучається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до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заходів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,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що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проводяться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спільно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з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Сумською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обласною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державною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адміністрацією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,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Сумською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міською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радою,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іншими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органами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місцевого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самоврядування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,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спрямованих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на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підвищення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рівня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ефективності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роботи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науковців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для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вирішення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регіональних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потреб.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Серед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найбільш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цікавих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проєктів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,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можна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відзначити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: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Обласний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молодіжний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форум «В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єдності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наша сила: Сумщина», Школа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політичного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розвитку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«Молодь 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TuT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»,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стажування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студентів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у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Сумській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міській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раді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, «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Підвищення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обізнаності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молоді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про права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людини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у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молодіжній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сфері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як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відповідь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на 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COVID-19 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у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Сумській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області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».</a:t>
            </a:r>
            <a:endParaRPr lang="uk-UA" sz="2400" kern="1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23761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кульптура, бронза, Бронзовая скульптура, духовые инструменты&#10;&#10;Автоматически созданное описание">
            <a:extLst>
              <a:ext uri="{FF2B5EF4-FFF2-40B4-BE49-F238E27FC236}">
                <a16:creationId xmlns:a16="http://schemas.microsoft.com/office/drawing/2014/main" id="{DCA4566B-E652-BBD4-CC79-A9808F1892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3" y="0"/>
            <a:ext cx="3574141" cy="5661892"/>
          </a:xfrm>
          <a:prstGeom prst="rect">
            <a:avLst/>
          </a:prstGeom>
          <a:effectLst/>
        </p:spPr>
      </p:pic>
      <p:sp>
        <p:nvSpPr>
          <p:cNvPr id="11" name="Прямоугольник: скругленные противолежащие углы 10">
            <a:extLst>
              <a:ext uri="{FF2B5EF4-FFF2-40B4-BE49-F238E27FC236}">
                <a16:creationId xmlns:a16="http://schemas.microsoft.com/office/drawing/2014/main" id="{4EFD3CA7-375D-EA8A-4536-3DEE33701B35}"/>
              </a:ext>
            </a:extLst>
          </p:cNvPr>
          <p:cNvSpPr/>
          <p:nvPr/>
        </p:nvSpPr>
        <p:spPr>
          <a:xfrm>
            <a:off x="539646" y="912199"/>
            <a:ext cx="10933216" cy="5353690"/>
          </a:xfrm>
          <a:prstGeom prst="round2DiagRect">
            <a:avLst/>
          </a:prstGeom>
          <a:gradFill>
            <a:gsLst>
              <a:gs pos="0">
                <a:srgbClr val="733C12">
                  <a:alpha val="62000"/>
                </a:srgbClr>
              </a:gs>
              <a:gs pos="19000">
                <a:srgbClr val="C78950">
                  <a:alpha val="62000"/>
                </a:srgbClr>
              </a:gs>
              <a:gs pos="39000">
                <a:srgbClr val="F9DB7B">
                  <a:alpha val="62000"/>
                </a:srgbClr>
              </a:gs>
              <a:gs pos="59000">
                <a:srgbClr val="FBF9C9">
                  <a:alpha val="62000"/>
                </a:srgbClr>
              </a:gs>
              <a:gs pos="100000">
                <a:srgbClr val="7D5B2D"/>
              </a:gs>
              <a:gs pos="78000">
                <a:srgbClr val="E7BD75">
                  <a:alpha val="62000"/>
                </a:srgbClr>
              </a:gs>
            </a:gsLst>
            <a:lin ang="0" scaled="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62865" marR="36830" indent="444500" algn="just">
              <a:lnSpc>
                <a:spcPct val="115000"/>
              </a:lnSpc>
              <a:spcAft>
                <a:spcPts val="25"/>
              </a:spcAft>
            </a:pPr>
            <a:endParaRPr lang="uk-UA" sz="2000" kern="1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Рисунок 2" descr="Изображение выглядит как одежда, обувь, человек, группа">
            <a:extLst>
              <a:ext uri="{FF2B5EF4-FFF2-40B4-BE49-F238E27FC236}">
                <a16:creationId xmlns:a16="http://schemas.microsoft.com/office/drawing/2014/main" id="{E02C02AC-8647-4A5E-FCC9-EE9B52ED58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788" y="1607100"/>
            <a:ext cx="7489961" cy="421310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3906B19-6FFD-E067-22E2-D41EB3034BFF}"/>
              </a:ext>
            </a:extLst>
          </p:cNvPr>
          <p:cNvSpPr txBox="1"/>
          <p:nvPr/>
        </p:nvSpPr>
        <p:spPr>
          <a:xfrm>
            <a:off x="8379502" y="3587311"/>
            <a:ext cx="291571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Заходи спільно з Сумською ОДА, СМР та іншими органами місцевого самоврядування</a:t>
            </a:r>
          </a:p>
        </p:txBody>
      </p:sp>
      <p:pic>
        <p:nvPicPr>
          <p:cNvPr id="8" name="Рисунок 7" descr="Изображение выглядит как искусство, рисунок, иллюстрация, силуэт&#10;&#10;Автоматически созданное описание">
            <a:extLst>
              <a:ext uri="{FF2B5EF4-FFF2-40B4-BE49-F238E27FC236}">
                <a16:creationId xmlns:a16="http://schemas.microsoft.com/office/drawing/2014/main" id="{C562939A-2B91-866E-FD6D-582F6B8F7F8D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9188" y="1203836"/>
            <a:ext cx="2267670" cy="222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7736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кульптура, бронза, Бронзовая скульптура, духовые инструменты&#10;&#10;Автоматически созданное описание">
            <a:extLst>
              <a:ext uri="{FF2B5EF4-FFF2-40B4-BE49-F238E27FC236}">
                <a16:creationId xmlns:a16="http://schemas.microsoft.com/office/drawing/2014/main" id="{DCA4566B-E652-BBD4-CC79-A9808F1892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1" y="0"/>
            <a:ext cx="3574141" cy="5661892"/>
          </a:xfrm>
          <a:prstGeom prst="rect">
            <a:avLst/>
          </a:prstGeom>
          <a:effectLst/>
        </p:spPr>
      </p:pic>
      <p:sp>
        <p:nvSpPr>
          <p:cNvPr id="11" name="Прямоугольник: скругленные противолежащие углы 10">
            <a:extLst>
              <a:ext uri="{FF2B5EF4-FFF2-40B4-BE49-F238E27FC236}">
                <a16:creationId xmlns:a16="http://schemas.microsoft.com/office/drawing/2014/main" id="{4EFD3CA7-375D-EA8A-4536-3DEE33701B35}"/>
              </a:ext>
            </a:extLst>
          </p:cNvPr>
          <p:cNvSpPr/>
          <p:nvPr/>
        </p:nvSpPr>
        <p:spPr>
          <a:xfrm>
            <a:off x="719136" y="912199"/>
            <a:ext cx="10753726" cy="5033602"/>
          </a:xfrm>
          <a:prstGeom prst="round2DiagRect">
            <a:avLst/>
          </a:prstGeom>
          <a:gradFill>
            <a:gsLst>
              <a:gs pos="0">
                <a:srgbClr val="733C12">
                  <a:alpha val="62000"/>
                </a:srgbClr>
              </a:gs>
              <a:gs pos="19000">
                <a:srgbClr val="C78950">
                  <a:alpha val="62000"/>
                </a:srgbClr>
              </a:gs>
              <a:gs pos="39000">
                <a:srgbClr val="F9DB7B">
                  <a:alpha val="62000"/>
                </a:srgbClr>
              </a:gs>
              <a:gs pos="59000">
                <a:srgbClr val="FBF9C9">
                  <a:alpha val="62000"/>
                </a:srgbClr>
              </a:gs>
              <a:gs pos="100000">
                <a:srgbClr val="7D5B2D"/>
              </a:gs>
              <a:gs pos="78000">
                <a:srgbClr val="E7BD75">
                  <a:alpha val="62000"/>
                </a:srgbClr>
              </a:gs>
            </a:gsLst>
            <a:lin ang="0" scaled="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62865" marR="36830" indent="444500" algn="just">
              <a:lnSpc>
                <a:spcPct val="115000"/>
              </a:lnSpc>
              <a:spcAft>
                <a:spcPts val="25"/>
              </a:spcAft>
            </a:pPr>
            <a:endParaRPr lang="uk-UA" sz="2000" kern="1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906B19-6FFD-E067-22E2-D41EB3034BFF}"/>
              </a:ext>
            </a:extLst>
          </p:cNvPr>
          <p:cNvSpPr txBox="1"/>
          <p:nvPr/>
        </p:nvSpPr>
        <p:spPr>
          <a:xfrm>
            <a:off x="8395708" y="4173791"/>
            <a:ext cx="29235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7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Співпраця з роботодавцями</a:t>
            </a:r>
          </a:p>
        </p:txBody>
      </p:sp>
      <p:pic>
        <p:nvPicPr>
          <p:cNvPr id="8" name="Рисунок 7" descr="Изображение выглядит как искусство, рисунок, иллюстрация, силуэт&#10;&#10;Автоматически созданное описание">
            <a:extLst>
              <a:ext uri="{FF2B5EF4-FFF2-40B4-BE49-F238E27FC236}">
                <a16:creationId xmlns:a16="http://schemas.microsoft.com/office/drawing/2014/main" id="{C562939A-2B91-866E-FD6D-582F6B8F7F8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622" y="1137172"/>
            <a:ext cx="2635485" cy="2586085"/>
          </a:xfrm>
          <a:prstGeom prst="rect">
            <a:avLst/>
          </a:prstGeom>
        </p:spPr>
      </p:pic>
      <p:pic>
        <p:nvPicPr>
          <p:cNvPr id="6" name="Рисунок 5" descr="Изображение выглядит как одежда, человек, женщина, Человеческое лицо&#10;&#10;Автоматически созданное описание">
            <a:extLst>
              <a:ext uri="{FF2B5EF4-FFF2-40B4-BE49-F238E27FC236}">
                <a16:creationId xmlns:a16="http://schemas.microsoft.com/office/drawing/2014/main" id="{2C253569-14A1-8A29-AED8-D1A45C215B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477" y="1533833"/>
            <a:ext cx="7010369" cy="3943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215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кульптура, бронза, Бронзовая скульптура, духовые инструменты&#10;&#10;Автоматически созданное описание">
            <a:extLst>
              <a:ext uri="{FF2B5EF4-FFF2-40B4-BE49-F238E27FC236}">
                <a16:creationId xmlns:a16="http://schemas.microsoft.com/office/drawing/2014/main" id="{DCA4566B-E652-BBD4-CC79-A9808F1892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29" y="598054"/>
            <a:ext cx="3574141" cy="5661892"/>
          </a:xfrm>
          <a:prstGeom prst="rect">
            <a:avLst/>
          </a:prstGeom>
          <a:effectLst/>
        </p:spPr>
      </p:pic>
      <p:sp>
        <p:nvSpPr>
          <p:cNvPr id="11" name="Прямоугольник: скругленные противолежащие углы 10">
            <a:extLst>
              <a:ext uri="{FF2B5EF4-FFF2-40B4-BE49-F238E27FC236}">
                <a16:creationId xmlns:a16="http://schemas.microsoft.com/office/drawing/2014/main" id="{4EFD3CA7-375D-EA8A-4536-3DEE33701B35}"/>
              </a:ext>
            </a:extLst>
          </p:cNvPr>
          <p:cNvSpPr/>
          <p:nvPr/>
        </p:nvSpPr>
        <p:spPr>
          <a:xfrm>
            <a:off x="1236687" y="685023"/>
            <a:ext cx="9718623" cy="5487953"/>
          </a:xfrm>
          <a:prstGeom prst="round2DiagRect">
            <a:avLst/>
          </a:prstGeom>
          <a:gradFill>
            <a:gsLst>
              <a:gs pos="0">
                <a:srgbClr val="733C12">
                  <a:alpha val="62000"/>
                </a:srgbClr>
              </a:gs>
              <a:gs pos="19000">
                <a:srgbClr val="C78950">
                  <a:alpha val="62000"/>
                </a:srgbClr>
              </a:gs>
              <a:gs pos="39000">
                <a:srgbClr val="F9DB7B">
                  <a:alpha val="62000"/>
                </a:srgbClr>
              </a:gs>
              <a:gs pos="59000">
                <a:srgbClr val="FBF9C9">
                  <a:alpha val="62000"/>
                </a:srgbClr>
              </a:gs>
              <a:gs pos="100000">
                <a:srgbClr val="7D5B2D"/>
              </a:gs>
              <a:gs pos="78000">
                <a:srgbClr val="E7BD75">
                  <a:alpha val="62000"/>
                </a:srgbClr>
              </a:gs>
            </a:gsLst>
            <a:lin ang="0" scaled="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62865" marR="36830" lvl="0" indent="44450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25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До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реалізації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наукової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теми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кафедри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залучаються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й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здобувачі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.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Вдале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поєднання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навчання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і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досліджень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забезпечується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участю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студентів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у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наукових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дослідженнях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,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наукових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заходах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із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публікацією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їх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здобутків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у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вигляді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тез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доповідей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,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виконанні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дослідницьких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індивідуальних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завдань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під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час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проходження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практик, у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наукових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конкурсах,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написанні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курсових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робіт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.</a:t>
            </a:r>
          </a:p>
          <a:p>
            <a:pPr marL="62865" marR="36830" lvl="0" indent="44450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25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Студенти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систематично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беруть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участь у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різних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400" b="0" i="0" u="none" strike="noStrike" kern="1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наукових</a:t>
            </a: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+mn-cs"/>
              </a:rPr>
              <a:t> конкурсах.</a:t>
            </a:r>
          </a:p>
          <a:p>
            <a:pPr marL="62865" marR="36830" lvl="0" indent="44450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25"/>
              </a:spcAft>
              <a:buClrTx/>
              <a:buSzTx/>
              <a:buFontTx/>
              <a:buNone/>
              <a:tabLst/>
              <a:defRPr/>
            </a:pPr>
            <a:r>
              <a:rPr lang="ru-RU" sz="2400" kern="1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Times New Roman" panose="02020603050405020304" pitchFamily="18" charset="0"/>
              </a:rPr>
              <a:t>За </a:t>
            </a:r>
            <a:r>
              <a:rPr lang="ru-RU" sz="2400" kern="1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Times New Roman" panose="02020603050405020304" pitchFamily="18" charset="0"/>
              </a:rPr>
              <a:t>звітний</a:t>
            </a:r>
            <a:r>
              <a:rPr lang="ru-RU" sz="2400" kern="1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Times New Roman" panose="02020603050405020304" pitchFamily="18" charset="0"/>
              </a:rPr>
              <a:t> </a:t>
            </a:r>
            <a:r>
              <a:rPr lang="ru-RU" sz="2400" kern="1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Times New Roman" panose="02020603050405020304" pitchFamily="18" charset="0"/>
              </a:rPr>
              <a:t>період</a:t>
            </a:r>
            <a:r>
              <a:rPr lang="ru-RU" sz="2400" kern="1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Times New Roman" panose="02020603050405020304" pitchFamily="18" charset="0"/>
              </a:rPr>
              <a:t> студентами </a:t>
            </a:r>
            <a:r>
              <a:rPr lang="ru-RU" sz="2400" kern="1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Times New Roman" panose="02020603050405020304" pitchFamily="18" charset="0"/>
              </a:rPr>
              <a:t>було</a:t>
            </a:r>
            <a:r>
              <a:rPr lang="ru-RU" sz="2400" kern="1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Times New Roman" panose="02020603050405020304" pitchFamily="18" charset="0"/>
              </a:rPr>
              <a:t> </a:t>
            </a:r>
            <a:r>
              <a:rPr lang="ru-RU" sz="2400" kern="1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Times New Roman" panose="02020603050405020304" pitchFamily="18" charset="0"/>
              </a:rPr>
              <a:t>опубліковано</a:t>
            </a:r>
            <a:r>
              <a:rPr lang="ru-RU" sz="2400" kern="1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Times New Roman" panose="02020603050405020304" pitchFamily="18" charset="0"/>
              </a:rPr>
              <a:t> </a:t>
            </a:r>
            <a:r>
              <a:rPr lang="ru-RU" sz="2400" kern="1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Times New Roman" panose="02020603050405020304" pitchFamily="18" charset="0"/>
              </a:rPr>
              <a:t>більше</a:t>
            </a:r>
            <a:r>
              <a:rPr lang="ru-RU" sz="2400" kern="1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Times New Roman" panose="02020603050405020304" pitchFamily="18" charset="0"/>
              </a:rPr>
              <a:t> 150 тез.</a:t>
            </a:r>
          </a:p>
          <a:p>
            <a:pPr marL="62865" marR="36830" lvl="0" indent="44450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25"/>
              </a:spcAft>
              <a:buClrTx/>
              <a:buSzTx/>
              <a:buFontTx/>
              <a:buNone/>
              <a:tabLst/>
              <a:defRPr/>
            </a:pPr>
            <a:endParaRPr lang="uk-UA" sz="2400" kern="1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42364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кульптура, бронза, Бронзовая скульптура, духовые инструменты&#10;&#10;Автоматически созданное описание">
            <a:extLst>
              <a:ext uri="{FF2B5EF4-FFF2-40B4-BE49-F238E27FC236}">
                <a16:creationId xmlns:a16="http://schemas.microsoft.com/office/drawing/2014/main" id="{DCA4566B-E652-BBD4-CC79-A9808F1892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1" y="0"/>
            <a:ext cx="3574141" cy="5661892"/>
          </a:xfrm>
          <a:prstGeom prst="rect">
            <a:avLst/>
          </a:prstGeom>
          <a:effectLst/>
        </p:spPr>
      </p:pic>
      <p:sp>
        <p:nvSpPr>
          <p:cNvPr id="11" name="Прямоугольник: скругленные противолежащие углы 10">
            <a:extLst>
              <a:ext uri="{FF2B5EF4-FFF2-40B4-BE49-F238E27FC236}">
                <a16:creationId xmlns:a16="http://schemas.microsoft.com/office/drawing/2014/main" id="{4EFD3CA7-375D-EA8A-4536-3DEE33701B35}"/>
              </a:ext>
            </a:extLst>
          </p:cNvPr>
          <p:cNvSpPr/>
          <p:nvPr/>
        </p:nvSpPr>
        <p:spPr>
          <a:xfrm>
            <a:off x="719136" y="912199"/>
            <a:ext cx="10753726" cy="5033602"/>
          </a:xfrm>
          <a:prstGeom prst="round2DiagRect">
            <a:avLst/>
          </a:prstGeom>
          <a:gradFill>
            <a:gsLst>
              <a:gs pos="0">
                <a:srgbClr val="733C12">
                  <a:alpha val="62000"/>
                </a:srgbClr>
              </a:gs>
              <a:gs pos="19000">
                <a:srgbClr val="C78950">
                  <a:alpha val="62000"/>
                </a:srgbClr>
              </a:gs>
              <a:gs pos="39000">
                <a:srgbClr val="F9DB7B">
                  <a:alpha val="62000"/>
                </a:srgbClr>
              </a:gs>
              <a:gs pos="59000">
                <a:srgbClr val="FBF9C9">
                  <a:alpha val="62000"/>
                </a:srgbClr>
              </a:gs>
              <a:gs pos="100000">
                <a:srgbClr val="7D5B2D"/>
              </a:gs>
              <a:gs pos="78000">
                <a:srgbClr val="E7BD75">
                  <a:alpha val="62000"/>
                </a:srgbClr>
              </a:gs>
            </a:gsLst>
            <a:lin ang="0" scaled="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62865" marR="36830" indent="444500" algn="just">
              <a:lnSpc>
                <a:spcPct val="115000"/>
              </a:lnSpc>
              <a:spcAft>
                <a:spcPts val="25"/>
              </a:spcAft>
            </a:pPr>
            <a:endParaRPr lang="uk-UA" sz="2000" kern="1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906B19-6FFD-E067-22E2-D41EB3034BFF}"/>
              </a:ext>
            </a:extLst>
          </p:cNvPr>
          <p:cNvSpPr txBox="1"/>
          <p:nvPr/>
        </p:nvSpPr>
        <p:spPr>
          <a:xfrm>
            <a:off x="8708254" y="3948230"/>
            <a:ext cx="215221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7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Поєднання навчання і досліджень</a:t>
            </a:r>
          </a:p>
        </p:txBody>
      </p:sp>
      <p:pic>
        <p:nvPicPr>
          <p:cNvPr id="8" name="Рисунок 7" descr="Изображение выглядит как искусство, рисунок, иллюстрация, силуэт&#10;&#10;Автоматически созданное описание">
            <a:extLst>
              <a:ext uri="{FF2B5EF4-FFF2-40B4-BE49-F238E27FC236}">
                <a16:creationId xmlns:a16="http://schemas.microsoft.com/office/drawing/2014/main" id="{C562939A-2B91-866E-FD6D-582F6B8F7F8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622" y="1137172"/>
            <a:ext cx="2635485" cy="258608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0266F76-D568-6C15-C8F2-1969728F3D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63783" y="1466969"/>
            <a:ext cx="7211335" cy="4056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2922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кульптура, бронза, Бронзовая скульптура, духовые инструменты&#10;&#10;Автоматически созданное описание">
            <a:extLst>
              <a:ext uri="{FF2B5EF4-FFF2-40B4-BE49-F238E27FC236}">
                <a16:creationId xmlns:a16="http://schemas.microsoft.com/office/drawing/2014/main" id="{DCA4566B-E652-BBD4-CC79-A9808F1892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1" y="0"/>
            <a:ext cx="3574141" cy="5661892"/>
          </a:xfrm>
          <a:prstGeom prst="rect">
            <a:avLst/>
          </a:prstGeom>
          <a:effectLst/>
        </p:spPr>
      </p:pic>
      <p:sp>
        <p:nvSpPr>
          <p:cNvPr id="11" name="Прямоугольник: скругленные противолежащие углы 10">
            <a:extLst>
              <a:ext uri="{FF2B5EF4-FFF2-40B4-BE49-F238E27FC236}">
                <a16:creationId xmlns:a16="http://schemas.microsoft.com/office/drawing/2014/main" id="{4EFD3CA7-375D-EA8A-4536-3DEE33701B35}"/>
              </a:ext>
            </a:extLst>
          </p:cNvPr>
          <p:cNvSpPr/>
          <p:nvPr/>
        </p:nvSpPr>
        <p:spPr>
          <a:xfrm>
            <a:off x="719136" y="912199"/>
            <a:ext cx="10753726" cy="5033602"/>
          </a:xfrm>
          <a:prstGeom prst="round2DiagRect">
            <a:avLst/>
          </a:prstGeom>
          <a:gradFill>
            <a:gsLst>
              <a:gs pos="0">
                <a:srgbClr val="733C12">
                  <a:alpha val="62000"/>
                </a:srgbClr>
              </a:gs>
              <a:gs pos="19000">
                <a:srgbClr val="C78950">
                  <a:alpha val="62000"/>
                </a:srgbClr>
              </a:gs>
              <a:gs pos="39000">
                <a:srgbClr val="F9DB7B">
                  <a:alpha val="62000"/>
                </a:srgbClr>
              </a:gs>
              <a:gs pos="59000">
                <a:srgbClr val="FBF9C9">
                  <a:alpha val="62000"/>
                </a:srgbClr>
              </a:gs>
              <a:gs pos="100000">
                <a:srgbClr val="7D5B2D"/>
              </a:gs>
              <a:gs pos="78000">
                <a:srgbClr val="E7BD75">
                  <a:alpha val="62000"/>
                </a:srgbClr>
              </a:gs>
            </a:gsLst>
            <a:lin ang="0" scaled="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62865" marR="36830" indent="444500" algn="just">
              <a:lnSpc>
                <a:spcPct val="115000"/>
              </a:lnSpc>
              <a:spcAft>
                <a:spcPts val="25"/>
              </a:spcAft>
            </a:pPr>
            <a:endParaRPr lang="uk-UA" sz="2000" kern="1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906B19-6FFD-E067-22E2-D41EB3034BFF}"/>
              </a:ext>
            </a:extLst>
          </p:cNvPr>
          <p:cNvSpPr txBox="1"/>
          <p:nvPr/>
        </p:nvSpPr>
        <p:spPr>
          <a:xfrm>
            <a:off x="8825254" y="3948230"/>
            <a:ext cx="2276853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7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Студентські наукові конкурси</a:t>
            </a:r>
          </a:p>
        </p:txBody>
      </p:sp>
      <p:pic>
        <p:nvPicPr>
          <p:cNvPr id="8" name="Рисунок 7" descr="Изображение выглядит как искусство, рисунок, иллюстрация, силуэт&#10;&#10;Автоматически созданное описание">
            <a:extLst>
              <a:ext uri="{FF2B5EF4-FFF2-40B4-BE49-F238E27FC236}">
                <a16:creationId xmlns:a16="http://schemas.microsoft.com/office/drawing/2014/main" id="{C562939A-2B91-866E-FD6D-582F6B8F7F8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622" y="1137172"/>
            <a:ext cx="2635485" cy="2586085"/>
          </a:xfrm>
          <a:prstGeom prst="rect">
            <a:avLst/>
          </a:prstGeom>
        </p:spPr>
      </p:pic>
      <p:pic>
        <p:nvPicPr>
          <p:cNvPr id="6" name="Рисунок 5" descr="Изображение выглядит как текст, плакат, книга, метка&#10;&#10;Автоматически созданное описание">
            <a:extLst>
              <a:ext uri="{FF2B5EF4-FFF2-40B4-BE49-F238E27FC236}">
                <a16:creationId xmlns:a16="http://schemas.microsoft.com/office/drawing/2014/main" id="{C8C79F84-17FD-D66E-3B33-D1BFCF491C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663" y="1265382"/>
            <a:ext cx="2487282" cy="3604900"/>
          </a:xfrm>
          <a:prstGeom prst="rect">
            <a:avLst/>
          </a:prstGeom>
          <a:ln w="38100">
            <a:solidFill>
              <a:schemeClr val="accent4">
                <a:lumMod val="40000"/>
                <a:lumOff val="60000"/>
              </a:schemeClr>
            </a:solidFill>
          </a:ln>
        </p:spPr>
      </p:pic>
      <p:pic>
        <p:nvPicPr>
          <p:cNvPr id="9" name="Рисунок 8" descr="Изображение выглядит как текст, меню, книг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48174A15-C8EF-27B5-6896-F75CC258B9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092" y="1569079"/>
            <a:ext cx="2703675" cy="3604899"/>
          </a:xfrm>
          <a:prstGeom prst="rect">
            <a:avLst/>
          </a:prstGeom>
          <a:ln w="38100">
            <a:solidFill>
              <a:schemeClr val="accent4">
                <a:lumMod val="40000"/>
                <a:lumOff val="60000"/>
              </a:schemeClr>
            </a:solidFill>
          </a:ln>
        </p:spPr>
      </p:pic>
      <p:pic>
        <p:nvPicPr>
          <p:cNvPr id="12" name="Рисунок 11" descr="Изображение выглядит как текст, рукописный текст, искусство, рукопись&#10;&#10;Автоматически созданное описание">
            <a:extLst>
              <a:ext uri="{FF2B5EF4-FFF2-40B4-BE49-F238E27FC236}">
                <a16:creationId xmlns:a16="http://schemas.microsoft.com/office/drawing/2014/main" id="{86521F0F-0637-0398-6CC4-C7B78FA1E6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077" y="1838032"/>
            <a:ext cx="2703675" cy="3604899"/>
          </a:xfrm>
          <a:prstGeom prst="rect">
            <a:avLst/>
          </a:prstGeom>
          <a:ln w="38100">
            <a:solidFill>
              <a:schemeClr val="accent4">
                <a:lumMod val="40000"/>
                <a:lumOff val="60000"/>
              </a:schemeClr>
            </a:solidFill>
          </a:ln>
        </p:spPr>
      </p:pic>
      <p:pic>
        <p:nvPicPr>
          <p:cNvPr id="14" name="Рисунок 13" descr="Изображение выглядит как текст, багет, Шрифт, знак&#10;&#10;Автоматически созданное описание">
            <a:extLst>
              <a:ext uri="{FF2B5EF4-FFF2-40B4-BE49-F238E27FC236}">
                <a16:creationId xmlns:a16="http://schemas.microsoft.com/office/drawing/2014/main" id="{531D79DB-6A0F-4D00-A6AF-F96159719CA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194" y="2089306"/>
            <a:ext cx="2703674" cy="3626387"/>
          </a:xfrm>
          <a:prstGeom prst="rect">
            <a:avLst/>
          </a:prstGeom>
          <a:ln w="38100">
            <a:solidFill>
              <a:schemeClr val="accent4">
                <a:lumMod val="40000"/>
                <a:lumOff val="6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0914314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кульптура, бронза, Бронзовая скульптура, духовые инструменты&#10;&#10;Автоматически созданное описание">
            <a:extLst>
              <a:ext uri="{FF2B5EF4-FFF2-40B4-BE49-F238E27FC236}">
                <a16:creationId xmlns:a16="http://schemas.microsoft.com/office/drawing/2014/main" id="{DCA4566B-E652-BBD4-CC79-A9808F1892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1" y="0"/>
            <a:ext cx="3574141" cy="5661892"/>
          </a:xfrm>
          <a:prstGeom prst="rect">
            <a:avLst/>
          </a:prstGeom>
          <a:effectLst/>
        </p:spPr>
      </p:pic>
      <p:sp>
        <p:nvSpPr>
          <p:cNvPr id="11" name="Прямоугольник: скругленные противолежащие углы 10">
            <a:extLst>
              <a:ext uri="{FF2B5EF4-FFF2-40B4-BE49-F238E27FC236}">
                <a16:creationId xmlns:a16="http://schemas.microsoft.com/office/drawing/2014/main" id="{4EFD3CA7-375D-EA8A-4536-3DEE33701B35}"/>
              </a:ext>
            </a:extLst>
          </p:cNvPr>
          <p:cNvSpPr/>
          <p:nvPr/>
        </p:nvSpPr>
        <p:spPr>
          <a:xfrm>
            <a:off x="719136" y="912199"/>
            <a:ext cx="10753726" cy="5033602"/>
          </a:xfrm>
          <a:prstGeom prst="round2DiagRect">
            <a:avLst/>
          </a:prstGeom>
          <a:gradFill>
            <a:gsLst>
              <a:gs pos="0">
                <a:srgbClr val="733C12">
                  <a:alpha val="62000"/>
                </a:srgbClr>
              </a:gs>
              <a:gs pos="19000">
                <a:srgbClr val="C78950">
                  <a:alpha val="62000"/>
                </a:srgbClr>
              </a:gs>
              <a:gs pos="39000">
                <a:srgbClr val="F9DB7B">
                  <a:alpha val="62000"/>
                </a:srgbClr>
              </a:gs>
              <a:gs pos="59000">
                <a:srgbClr val="FBF9C9">
                  <a:alpha val="62000"/>
                </a:srgbClr>
              </a:gs>
              <a:gs pos="100000">
                <a:srgbClr val="7D5B2D"/>
              </a:gs>
              <a:gs pos="78000">
                <a:srgbClr val="E7BD75">
                  <a:alpha val="62000"/>
                </a:srgbClr>
              </a:gs>
            </a:gsLst>
            <a:lin ang="0" scaled="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62865" marR="36830" indent="444500" algn="just">
              <a:lnSpc>
                <a:spcPct val="115000"/>
              </a:lnSpc>
              <a:spcAft>
                <a:spcPts val="25"/>
              </a:spcAft>
            </a:pPr>
            <a:endParaRPr lang="uk-UA" sz="2000" kern="1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906B19-6FFD-E067-22E2-D41EB3034BFF}"/>
              </a:ext>
            </a:extLst>
          </p:cNvPr>
          <p:cNvSpPr txBox="1"/>
          <p:nvPr/>
        </p:nvSpPr>
        <p:spPr>
          <a:xfrm>
            <a:off x="8744560" y="3850626"/>
            <a:ext cx="26354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При кафедрі працює науковий гурток «Закон» </a:t>
            </a:r>
          </a:p>
        </p:txBody>
      </p:sp>
      <p:pic>
        <p:nvPicPr>
          <p:cNvPr id="8" name="Рисунок 7" descr="Изображение выглядит как искусство, рисунок, иллюстрация, силуэт&#10;&#10;Автоматически созданное описание">
            <a:extLst>
              <a:ext uri="{FF2B5EF4-FFF2-40B4-BE49-F238E27FC236}">
                <a16:creationId xmlns:a16="http://schemas.microsoft.com/office/drawing/2014/main" id="{C562939A-2B91-866E-FD6D-582F6B8F7F8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622" y="1137172"/>
            <a:ext cx="2635485" cy="2586085"/>
          </a:xfrm>
          <a:prstGeom prst="rect">
            <a:avLst/>
          </a:prstGeom>
        </p:spPr>
      </p:pic>
      <p:pic>
        <p:nvPicPr>
          <p:cNvPr id="3" name="Рисунок 2" descr="Изображение выглядит как одежда, человек, женщина, группа">
            <a:extLst>
              <a:ext uri="{FF2B5EF4-FFF2-40B4-BE49-F238E27FC236}">
                <a16:creationId xmlns:a16="http://schemas.microsoft.com/office/drawing/2014/main" id="{9F6B9BD0-F3D0-29AD-5011-B60B4099E8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021" y="1524865"/>
            <a:ext cx="7108408" cy="399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8859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кульптура, бронза, Бронзовая скульптура, духовые инструменты&#10;&#10;Автоматически созданное описание">
            <a:extLst>
              <a:ext uri="{FF2B5EF4-FFF2-40B4-BE49-F238E27FC236}">
                <a16:creationId xmlns:a16="http://schemas.microsoft.com/office/drawing/2014/main" id="{DCA4566B-E652-BBD4-CC79-A9808F1892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1" y="0"/>
            <a:ext cx="3574141" cy="5661892"/>
          </a:xfrm>
          <a:prstGeom prst="rect">
            <a:avLst/>
          </a:prstGeom>
          <a:effectLst/>
        </p:spPr>
      </p:pic>
      <p:sp>
        <p:nvSpPr>
          <p:cNvPr id="11" name="Прямоугольник: скругленные противолежащие углы 10">
            <a:extLst>
              <a:ext uri="{FF2B5EF4-FFF2-40B4-BE49-F238E27FC236}">
                <a16:creationId xmlns:a16="http://schemas.microsoft.com/office/drawing/2014/main" id="{4EFD3CA7-375D-EA8A-4536-3DEE33701B35}"/>
              </a:ext>
            </a:extLst>
          </p:cNvPr>
          <p:cNvSpPr/>
          <p:nvPr/>
        </p:nvSpPr>
        <p:spPr>
          <a:xfrm>
            <a:off x="519659" y="528403"/>
            <a:ext cx="11152682" cy="5801193"/>
          </a:xfrm>
          <a:prstGeom prst="round2DiagRect">
            <a:avLst/>
          </a:prstGeom>
          <a:gradFill>
            <a:gsLst>
              <a:gs pos="0">
                <a:srgbClr val="733C12">
                  <a:alpha val="62000"/>
                </a:srgbClr>
              </a:gs>
              <a:gs pos="19000">
                <a:srgbClr val="C78950">
                  <a:alpha val="62000"/>
                </a:srgbClr>
              </a:gs>
              <a:gs pos="39000">
                <a:srgbClr val="F9DB7B">
                  <a:alpha val="62000"/>
                </a:srgbClr>
              </a:gs>
              <a:gs pos="59000">
                <a:srgbClr val="FBF9C9">
                  <a:alpha val="62000"/>
                </a:srgbClr>
              </a:gs>
              <a:gs pos="100000">
                <a:srgbClr val="7D5B2D"/>
              </a:gs>
              <a:gs pos="78000">
                <a:srgbClr val="E7BD75">
                  <a:alpha val="62000"/>
                </a:srgbClr>
              </a:gs>
            </a:gsLst>
            <a:lin ang="0" scaled="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62865" marR="36830" indent="444500" algn="just">
              <a:lnSpc>
                <a:spcPct val="115000"/>
              </a:lnSpc>
              <a:spcAft>
                <a:spcPts val="25"/>
              </a:spcAft>
            </a:pPr>
            <a:endParaRPr lang="uk-UA" sz="2000" kern="1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906B19-6FFD-E067-22E2-D41EB3034BFF}"/>
              </a:ext>
            </a:extLst>
          </p:cNvPr>
          <p:cNvSpPr txBox="1"/>
          <p:nvPr/>
        </p:nvSpPr>
        <p:spPr>
          <a:xfrm>
            <a:off x="7898762" y="843676"/>
            <a:ext cx="357414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У 2019 </a:t>
            </a:r>
            <a:r>
              <a:rPr lang="ru-RU" sz="22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році</a:t>
            </a:r>
            <a:r>
              <a:rPr lang="ru-RU" sz="2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22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вперше</a:t>
            </a:r>
            <a:r>
              <a:rPr lang="ru-RU" sz="2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в </a:t>
            </a:r>
            <a:r>
              <a:rPr lang="ru-RU" sz="22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університеті</a:t>
            </a:r>
            <a:r>
              <a:rPr lang="ru-RU" sz="2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22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була</a:t>
            </a:r>
            <a:r>
              <a:rPr lang="ru-RU" sz="2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22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запроваджена</a:t>
            </a:r>
            <a:r>
              <a:rPr lang="ru-RU" sz="2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та </a:t>
            </a:r>
            <a:r>
              <a:rPr lang="ru-RU" sz="22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успішно</a:t>
            </a:r>
            <a:r>
              <a:rPr lang="ru-RU" sz="2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22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реалізована</a:t>
            </a:r>
            <a:r>
              <a:rPr lang="ru-RU" sz="2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22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програма</a:t>
            </a:r>
            <a:r>
              <a:rPr lang="ru-RU" sz="2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22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подвійних</a:t>
            </a:r>
            <a:r>
              <a:rPr lang="ru-RU" sz="2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22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дипломів</a:t>
            </a:r>
            <a:r>
              <a:rPr lang="ru-RU" sz="2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uk-UA" sz="2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на юридичному факультеті Варненського вільного університету ім. Чорноризця Храбра м. Варна (Болгарія) за спеціальністю «Міжнародна безпека» </a:t>
            </a:r>
          </a:p>
        </p:txBody>
      </p:sp>
      <p:pic>
        <p:nvPicPr>
          <p:cNvPr id="6" name="Рисунок 5" descr="Изображение выглядит как одежда, человек, Человеческое лицо, женщина">
            <a:extLst>
              <a:ext uri="{FF2B5EF4-FFF2-40B4-BE49-F238E27FC236}">
                <a16:creationId xmlns:a16="http://schemas.microsoft.com/office/drawing/2014/main" id="{BCE723ED-A39B-10A0-BDAB-CE48BD0E00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568" y="1939403"/>
            <a:ext cx="6617757" cy="372248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EFCC97F-10B4-8270-83E2-1336DDB785FF}"/>
              </a:ext>
            </a:extLst>
          </p:cNvPr>
          <p:cNvSpPr txBox="1"/>
          <p:nvPr/>
        </p:nvSpPr>
        <p:spPr>
          <a:xfrm>
            <a:off x="1081568" y="941516"/>
            <a:ext cx="86065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Програма подвійних дипломів</a:t>
            </a:r>
          </a:p>
        </p:txBody>
      </p:sp>
    </p:spTree>
    <p:extLst>
      <p:ext uri="{BB962C8B-B14F-4D97-AF65-F5344CB8AC3E}">
        <p14:creationId xmlns:p14="http://schemas.microsoft.com/office/powerpoint/2010/main" val="23624906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кульптура, бронза, Бронзовая скульптура, духовые инструменты&#10;&#10;Автоматически созданное описание">
            <a:extLst>
              <a:ext uri="{FF2B5EF4-FFF2-40B4-BE49-F238E27FC236}">
                <a16:creationId xmlns:a16="http://schemas.microsoft.com/office/drawing/2014/main" id="{DCA4566B-E652-BBD4-CC79-A9808F1892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1" y="0"/>
            <a:ext cx="3574141" cy="5661892"/>
          </a:xfrm>
          <a:prstGeom prst="rect">
            <a:avLst/>
          </a:prstGeom>
          <a:effectLst/>
        </p:spPr>
      </p:pic>
      <p:sp>
        <p:nvSpPr>
          <p:cNvPr id="11" name="Прямоугольник: скругленные противолежащие углы 10">
            <a:extLst>
              <a:ext uri="{FF2B5EF4-FFF2-40B4-BE49-F238E27FC236}">
                <a16:creationId xmlns:a16="http://schemas.microsoft.com/office/drawing/2014/main" id="{4EFD3CA7-375D-EA8A-4536-3DEE33701B35}"/>
              </a:ext>
            </a:extLst>
          </p:cNvPr>
          <p:cNvSpPr/>
          <p:nvPr/>
        </p:nvSpPr>
        <p:spPr>
          <a:xfrm>
            <a:off x="719136" y="912199"/>
            <a:ext cx="10753726" cy="5033602"/>
          </a:xfrm>
          <a:prstGeom prst="round2DiagRect">
            <a:avLst/>
          </a:prstGeom>
          <a:gradFill>
            <a:gsLst>
              <a:gs pos="0">
                <a:srgbClr val="733C12">
                  <a:alpha val="62000"/>
                </a:srgbClr>
              </a:gs>
              <a:gs pos="19000">
                <a:srgbClr val="C78950">
                  <a:alpha val="62000"/>
                </a:srgbClr>
              </a:gs>
              <a:gs pos="39000">
                <a:srgbClr val="F9DB7B">
                  <a:alpha val="62000"/>
                </a:srgbClr>
              </a:gs>
              <a:gs pos="59000">
                <a:srgbClr val="FBF9C9">
                  <a:alpha val="62000"/>
                </a:srgbClr>
              </a:gs>
              <a:gs pos="100000">
                <a:srgbClr val="7D5B2D"/>
              </a:gs>
              <a:gs pos="78000">
                <a:srgbClr val="E7BD75">
                  <a:alpha val="62000"/>
                </a:srgbClr>
              </a:gs>
            </a:gsLst>
            <a:lin ang="0" scaled="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62865" marR="36830" indent="444500" algn="just">
              <a:lnSpc>
                <a:spcPct val="115000"/>
              </a:lnSpc>
              <a:spcAft>
                <a:spcPts val="25"/>
              </a:spcAft>
            </a:pPr>
            <a:endParaRPr lang="uk-UA" sz="2000" kern="1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  <p:pic>
        <p:nvPicPr>
          <p:cNvPr id="8" name="Рисунок 7" descr="Изображение выглядит как искусство, рисунок, иллюстрация, силуэт&#10;&#10;Автоматически созданное описание">
            <a:extLst>
              <a:ext uri="{FF2B5EF4-FFF2-40B4-BE49-F238E27FC236}">
                <a16:creationId xmlns:a16="http://schemas.microsoft.com/office/drawing/2014/main" id="{C562939A-2B91-866E-FD6D-582F6B8F7F8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0874" y="2378394"/>
            <a:ext cx="2046776" cy="200841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EFCC97F-10B4-8270-83E2-1336DDB785FF}"/>
              </a:ext>
            </a:extLst>
          </p:cNvPr>
          <p:cNvSpPr txBox="1"/>
          <p:nvPr/>
        </p:nvSpPr>
        <p:spPr>
          <a:xfrm>
            <a:off x="1792727" y="973708"/>
            <a:ext cx="86065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Міжнародна академічна мобільність</a:t>
            </a:r>
          </a:p>
        </p:txBody>
      </p:sp>
      <p:pic>
        <p:nvPicPr>
          <p:cNvPr id="3" name="Рисунок 2" descr="Изображение выглядит как одежда, человек, Человеческое лицо, коллаж&#10;&#10;Автоматически созданное описание">
            <a:extLst>
              <a:ext uri="{FF2B5EF4-FFF2-40B4-BE49-F238E27FC236}">
                <a16:creationId xmlns:a16="http://schemas.microsoft.com/office/drawing/2014/main" id="{537164DC-C142-5832-FEB5-70AB12F2C3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908" y="1590721"/>
            <a:ext cx="7180325" cy="403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1289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кульптура, бронза, Бронзовая скульптура, духовые инструменты&#10;&#10;Автоматически созданное описание">
            <a:extLst>
              <a:ext uri="{FF2B5EF4-FFF2-40B4-BE49-F238E27FC236}">
                <a16:creationId xmlns:a16="http://schemas.microsoft.com/office/drawing/2014/main" id="{DCA4566B-E652-BBD4-CC79-A9808F1892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1" y="0"/>
            <a:ext cx="3574141" cy="5661892"/>
          </a:xfrm>
          <a:prstGeom prst="rect">
            <a:avLst/>
          </a:prstGeom>
          <a:effectLst/>
        </p:spPr>
      </p:pic>
      <p:sp>
        <p:nvSpPr>
          <p:cNvPr id="11" name="Прямоугольник: скругленные противолежащие углы 10">
            <a:extLst>
              <a:ext uri="{FF2B5EF4-FFF2-40B4-BE49-F238E27FC236}">
                <a16:creationId xmlns:a16="http://schemas.microsoft.com/office/drawing/2014/main" id="{4EFD3CA7-375D-EA8A-4536-3DEE33701B35}"/>
              </a:ext>
            </a:extLst>
          </p:cNvPr>
          <p:cNvSpPr/>
          <p:nvPr/>
        </p:nvSpPr>
        <p:spPr>
          <a:xfrm>
            <a:off x="719136" y="912199"/>
            <a:ext cx="10753726" cy="5033602"/>
          </a:xfrm>
          <a:prstGeom prst="round2DiagRect">
            <a:avLst/>
          </a:prstGeom>
          <a:gradFill>
            <a:gsLst>
              <a:gs pos="0">
                <a:srgbClr val="733C12">
                  <a:alpha val="62000"/>
                </a:srgbClr>
              </a:gs>
              <a:gs pos="19000">
                <a:srgbClr val="C78950">
                  <a:alpha val="62000"/>
                </a:srgbClr>
              </a:gs>
              <a:gs pos="39000">
                <a:srgbClr val="F9DB7B">
                  <a:alpha val="62000"/>
                </a:srgbClr>
              </a:gs>
              <a:gs pos="59000">
                <a:srgbClr val="FBF9C9">
                  <a:alpha val="62000"/>
                </a:srgbClr>
              </a:gs>
              <a:gs pos="100000">
                <a:srgbClr val="7D5B2D"/>
              </a:gs>
              <a:gs pos="78000">
                <a:srgbClr val="E7BD75">
                  <a:alpha val="62000"/>
                </a:srgbClr>
              </a:gs>
            </a:gsLst>
            <a:lin ang="0" scaled="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62865" marR="36830" indent="444500" algn="just">
              <a:lnSpc>
                <a:spcPct val="115000"/>
              </a:lnSpc>
              <a:spcAft>
                <a:spcPts val="25"/>
              </a:spcAft>
            </a:pPr>
            <a:endParaRPr lang="uk-UA" sz="2000" kern="1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  <p:pic>
        <p:nvPicPr>
          <p:cNvPr id="8" name="Рисунок 7" descr="Изображение выглядит как искусство, рисунок, иллюстрация, силуэт&#10;&#10;Автоматически созданное описание">
            <a:extLst>
              <a:ext uri="{FF2B5EF4-FFF2-40B4-BE49-F238E27FC236}">
                <a16:creationId xmlns:a16="http://schemas.microsoft.com/office/drawing/2014/main" id="{C562939A-2B91-866E-FD6D-582F6B8F7F8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2255" y="2470682"/>
            <a:ext cx="2231505" cy="21896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EFCC97F-10B4-8270-83E2-1336DDB785FF}"/>
              </a:ext>
            </a:extLst>
          </p:cNvPr>
          <p:cNvSpPr txBox="1"/>
          <p:nvPr/>
        </p:nvSpPr>
        <p:spPr>
          <a:xfrm>
            <a:off x="1792727" y="973708"/>
            <a:ext cx="86065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Міжнародна академічна мобільність</a:t>
            </a:r>
          </a:p>
        </p:txBody>
      </p:sp>
      <p:pic>
        <p:nvPicPr>
          <p:cNvPr id="4" name="Рисунок 3" descr="Изображение выглядит как одежда, текст, женщина, в помещении">
            <a:extLst>
              <a:ext uri="{FF2B5EF4-FFF2-40B4-BE49-F238E27FC236}">
                <a16:creationId xmlns:a16="http://schemas.microsoft.com/office/drawing/2014/main" id="{7D63FDCE-5682-84E3-916C-705BE9F6BB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207" y="1619993"/>
            <a:ext cx="7185601" cy="404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5800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кульптура, бронза, Бронзовая скульптура, духовые инструменты&#10;&#10;Автоматически созданное описание">
            <a:extLst>
              <a:ext uri="{FF2B5EF4-FFF2-40B4-BE49-F238E27FC236}">
                <a16:creationId xmlns:a16="http://schemas.microsoft.com/office/drawing/2014/main" id="{DCA4566B-E652-BBD4-CC79-A9808F1892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1" y="0"/>
            <a:ext cx="3574141" cy="5661892"/>
          </a:xfrm>
          <a:prstGeom prst="rect">
            <a:avLst/>
          </a:prstGeom>
          <a:effectLst/>
        </p:spPr>
      </p:pic>
      <p:sp>
        <p:nvSpPr>
          <p:cNvPr id="11" name="Прямоугольник: скругленные противолежащие углы 10">
            <a:extLst>
              <a:ext uri="{FF2B5EF4-FFF2-40B4-BE49-F238E27FC236}">
                <a16:creationId xmlns:a16="http://schemas.microsoft.com/office/drawing/2014/main" id="{4EFD3CA7-375D-EA8A-4536-3DEE33701B35}"/>
              </a:ext>
            </a:extLst>
          </p:cNvPr>
          <p:cNvSpPr/>
          <p:nvPr/>
        </p:nvSpPr>
        <p:spPr>
          <a:xfrm>
            <a:off x="674557" y="723918"/>
            <a:ext cx="10882859" cy="5661891"/>
          </a:xfrm>
          <a:prstGeom prst="round2DiagRect">
            <a:avLst/>
          </a:prstGeom>
          <a:gradFill>
            <a:gsLst>
              <a:gs pos="0">
                <a:srgbClr val="733C12">
                  <a:alpha val="62000"/>
                </a:srgbClr>
              </a:gs>
              <a:gs pos="19000">
                <a:srgbClr val="C78950">
                  <a:alpha val="62000"/>
                </a:srgbClr>
              </a:gs>
              <a:gs pos="39000">
                <a:srgbClr val="F9DB7B">
                  <a:alpha val="62000"/>
                </a:srgbClr>
              </a:gs>
              <a:gs pos="59000">
                <a:srgbClr val="FBF9C9">
                  <a:alpha val="62000"/>
                </a:srgbClr>
              </a:gs>
              <a:gs pos="100000">
                <a:srgbClr val="7D5B2D"/>
              </a:gs>
              <a:gs pos="78000">
                <a:srgbClr val="E7BD75">
                  <a:alpha val="62000"/>
                </a:srgbClr>
              </a:gs>
            </a:gsLst>
            <a:lin ang="0" scaled="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62865" marR="36830" indent="444500" algn="just">
              <a:lnSpc>
                <a:spcPct val="115000"/>
              </a:lnSpc>
              <a:spcAft>
                <a:spcPts val="25"/>
              </a:spcAft>
            </a:pPr>
            <a:endParaRPr lang="uk-UA" sz="2000" kern="1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  <p:pic>
        <p:nvPicPr>
          <p:cNvPr id="8" name="Рисунок 7" descr="Изображение выглядит как искусство, рисунок, иллюстрация, силуэт&#10;&#10;Автоматически созданное описание">
            <a:extLst>
              <a:ext uri="{FF2B5EF4-FFF2-40B4-BE49-F238E27FC236}">
                <a16:creationId xmlns:a16="http://schemas.microsoft.com/office/drawing/2014/main" id="{C562939A-2B91-866E-FD6D-582F6B8F7F8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7879" y="2201602"/>
            <a:ext cx="2501688" cy="245479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EFCC97F-10B4-8270-83E2-1336DDB785FF}"/>
              </a:ext>
            </a:extLst>
          </p:cNvPr>
          <p:cNvSpPr txBox="1"/>
          <p:nvPr/>
        </p:nvSpPr>
        <p:spPr>
          <a:xfrm>
            <a:off x="1137347" y="1230593"/>
            <a:ext cx="99173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Організаційна та навчально-виховна робота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983127-79DC-7079-27EA-E0032A0CDC9F}"/>
              </a:ext>
            </a:extLst>
          </p:cNvPr>
          <p:cNvSpPr txBox="1"/>
          <p:nvPr/>
        </p:nvSpPr>
        <p:spPr>
          <a:xfrm>
            <a:off x="1201318" y="2133762"/>
            <a:ext cx="73605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Були створені офіційні сайти кафедри, юридичної клініки та конференції, сторінка кафедри у соціальній мережі </a:t>
            </a:r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Facebook, </a:t>
            </a:r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де висвітлені результати освітньої, науково-дослідної, міжнародної діяльності, кафедральні події тощо. </a:t>
            </a:r>
          </a:p>
          <a:p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Відбувалося постійне оновлення змісту профілів викладачів кафедри в </a:t>
            </a:r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ORCID </a:t>
            </a:r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І</a:t>
            </a:r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D, Google </a:t>
            </a:r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Академія, </a:t>
            </a:r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ResearchGate, </a:t>
            </a:r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у </a:t>
            </a:r>
            <a:r>
              <a:rPr lang="uk-UA" sz="24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репозитарії</a:t>
            </a:r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університету.</a:t>
            </a:r>
          </a:p>
        </p:txBody>
      </p:sp>
    </p:spTree>
    <p:extLst>
      <p:ext uri="{BB962C8B-B14F-4D97-AF65-F5344CB8AC3E}">
        <p14:creationId xmlns:p14="http://schemas.microsoft.com/office/powerpoint/2010/main" val="39089635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кульптура, бронза, Бронзовая скульптура, духовые инструменты&#10;&#10;Автоматически созданное описание">
            <a:extLst>
              <a:ext uri="{FF2B5EF4-FFF2-40B4-BE49-F238E27FC236}">
                <a16:creationId xmlns:a16="http://schemas.microsoft.com/office/drawing/2014/main" id="{DCA4566B-E652-BBD4-CC79-A9808F1892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1" y="0"/>
            <a:ext cx="3574141" cy="5661892"/>
          </a:xfrm>
          <a:prstGeom prst="rect">
            <a:avLst/>
          </a:prstGeom>
          <a:effectLst/>
        </p:spPr>
      </p:pic>
      <p:sp>
        <p:nvSpPr>
          <p:cNvPr id="11" name="Прямоугольник: скругленные противолежащие углы 10">
            <a:extLst>
              <a:ext uri="{FF2B5EF4-FFF2-40B4-BE49-F238E27FC236}">
                <a16:creationId xmlns:a16="http://schemas.microsoft.com/office/drawing/2014/main" id="{4EFD3CA7-375D-EA8A-4536-3DEE33701B35}"/>
              </a:ext>
            </a:extLst>
          </p:cNvPr>
          <p:cNvSpPr/>
          <p:nvPr/>
        </p:nvSpPr>
        <p:spPr>
          <a:xfrm>
            <a:off x="674557" y="723918"/>
            <a:ext cx="10882859" cy="5661891"/>
          </a:xfrm>
          <a:prstGeom prst="round2DiagRect">
            <a:avLst/>
          </a:prstGeom>
          <a:gradFill>
            <a:gsLst>
              <a:gs pos="0">
                <a:srgbClr val="733C12">
                  <a:alpha val="62000"/>
                </a:srgbClr>
              </a:gs>
              <a:gs pos="19000">
                <a:srgbClr val="C78950">
                  <a:alpha val="62000"/>
                </a:srgbClr>
              </a:gs>
              <a:gs pos="39000">
                <a:srgbClr val="F9DB7B">
                  <a:alpha val="62000"/>
                </a:srgbClr>
              </a:gs>
              <a:gs pos="59000">
                <a:srgbClr val="FBF9C9">
                  <a:alpha val="62000"/>
                </a:srgbClr>
              </a:gs>
              <a:gs pos="100000">
                <a:srgbClr val="7D5B2D"/>
              </a:gs>
              <a:gs pos="78000">
                <a:srgbClr val="E7BD75">
                  <a:alpha val="62000"/>
                </a:srgbClr>
              </a:gs>
            </a:gsLst>
            <a:lin ang="0" scaled="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62865" marR="36830" indent="444500" algn="just">
              <a:lnSpc>
                <a:spcPct val="115000"/>
              </a:lnSpc>
              <a:spcAft>
                <a:spcPts val="25"/>
              </a:spcAft>
            </a:pPr>
            <a:endParaRPr lang="uk-UA" sz="2000" kern="1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983127-79DC-7079-27EA-E0032A0CDC9F}"/>
              </a:ext>
            </a:extLst>
          </p:cNvPr>
          <p:cNvSpPr txBox="1"/>
          <p:nvPr/>
        </p:nvSpPr>
        <p:spPr>
          <a:xfrm>
            <a:off x="1021436" y="1351508"/>
            <a:ext cx="470480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На </a:t>
            </a:r>
            <a:r>
              <a:rPr lang="ru-RU" sz="24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постійній</a:t>
            </a:r>
            <a:r>
              <a:rPr lang="ru-RU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24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основі</a:t>
            </a:r>
            <a:r>
              <a:rPr lang="ru-RU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проводиться </a:t>
            </a:r>
            <a:r>
              <a:rPr lang="ru-RU" sz="24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профорієнтаційна</a:t>
            </a:r>
            <a:r>
              <a:rPr lang="ru-RU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робота з </a:t>
            </a:r>
            <a:r>
              <a:rPr lang="ru-RU" sz="24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потенційними</a:t>
            </a:r>
            <a:r>
              <a:rPr lang="ru-RU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24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абітурієнтами</a:t>
            </a:r>
            <a:r>
              <a:rPr lang="ru-RU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. </a:t>
            </a:r>
            <a:r>
              <a:rPr lang="ru-RU" sz="24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Викладачі</a:t>
            </a:r>
            <a:r>
              <a:rPr lang="ru-RU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24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кафедри</a:t>
            </a:r>
            <a:r>
              <a:rPr lang="ru-RU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регулярно </a:t>
            </a:r>
            <a:r>
              <a:rPr lang="ru-RU" sz="24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організовують</a:t>
            </a:r>
            <a:r>
              <a:rPr lang="ru-RU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і </a:t>
            </a:r>
            <a:r>
              <a:rPr lang="ru-RU" sz="24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проводять</a:t>
            </a:r>
            <a:r>
              <a:rPr lang="ru-RU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для </a:t>
            </a:r>
            <a:r>
              <a:rPr lang="ru-RU" sz="24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старшокласників</a:t>
            </a:r>
            <a:r>
              <a:rPr lang="ru-RU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24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майстер-класи</a:t>
            </a:r>
            <a:r>
              <a:rPr lang="ru-RU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, </a:t>
            </a:r>
            <a:r>
              <a:rPr lang="ru-RU" sz="24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квести</a:t>
            </a:r>
            <a:r>
              <a:rPr lang="ru-RU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, </a:t>
            </a:r>
            <a:r>
              <a:rPr lang="ru-RU" sz="24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круглі</a:t>
            </a:r>
            <a:r>
              <a:rPr lang="ru-RU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24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столи</a:t>
            </a:r>
            <a:r>
              <a:rPr lang="ru-RU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, </a:t>
            </a:r>
            <a:r>
              <a:rPr lang="ru-RU" sz="24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професіографічні</a:t>
            </a:r>
            <a:r>
              <a:rPr lang="ru-RU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24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екскурсії</a:t>
            </a:r>
            <a:endParaRPr lang="uk-UA" sz="24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4" name="Рисунок 3" descr="Изображение выглядит как одежда, человек, текст, женщина&#10;&#10;Автоматически созданное описание">
            <a:extLst>
              <a:ext uri="{FF2B5EF4-FFF2-40B4-BE49-F238E27FC236}">
                <a16:creationId xmlns:a16="http://schemas.microsoft.com/office/drawing/2014/main" id="{C1A69161-A7CC-A198-2D2D-1E7A7A6FFD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306" y="1019331"/>
            <a:ext cx="4332160" cy="1953719"/>
          </a:xfrm>
          <a:prstGeom prst="rect">
            <a:avLst/>
          </a:prstGeom>
        </p:spPr>
      </p:pic>
      <p:pic>
        <p:nvPicPr>
          <p:cNvPr id="10" name="Рисунок 9" descr="Изображение выглядит как одежда, человек, стена, галерея&#10;&#10;Автоматически созданное описание">
            <a:extLst>
              <a:ext uri="{FF2B5EF4-FFF2-40B4-BE49-F238E27FC236}">
                <a16:creationId xmlns:a16="http://schemas.microsoft.com/office/drawing/2014/main" id="{09606222-539D-2D8A-FDA4-7E1AD30C2A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407" y="3268463"/>
            <a:ext cx="4180983" cy="2735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1492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кульптура, бронза, Бронзовая скульптура, духовые инструменты&#10;&#10;Автоматически созданное описание">
            <a:extLst>
              <a:ext uri="{FF2B5EF4-FFF2-40B4-BE49-F238E27FC236}">
                <a16:creationId xmlns:a16="http://schemas.microsoft.com/office/drawing/2014/main" id="{DCA4566B-E652-BBD4-CC79-A9808F1892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1" y="0"/>
            <a:ext cx="3574141" cy="5661892"/>
          </a:xfrm>
          <a:prstGeom prst="rect">
            <a:avLst/>
          </a:prstGeom>
          <a:effectLst/>
        </p:spPr>
      </p:pic>
      <p:sp>
        <p:nvSpPr>
          <p:cNvPr id="11" name="Прямоугольник: скругленные противолежащие углы 10">
            <a:extLst>
              <a:ext uri="{FF2B5EF4-FFF2-40B4-BE49-F238E27FC236}">
                <a16:creationId xmlns:a16="http://schemas.microsoft.com/office/drawing/2014/main" id="{4EFD3CA7-375D-EA8A-4536-3DEE33701B35}"/>
              </a:ext>
            </a:extLst>
          </p:cNvPr>
          <p:cNvSpPr/>
          <p:nvPr/>
        </p:nvSpPr>
        <p:spPr>
          <a:xfrm>
            <a:off x="719136" y="912199"/>
            <a:ext cx="10753726" cy="5033602"/>
          </a:xfrm>
          <a:prstGeom prst="round2DiagRect">
            <a:avLst/>
          </a:prstGeom>
          <a:gradFill>
            <a:gsLst>
              <a:gs pos="0">
                <a:srgbClr val="733C12">
                  <a:alpha val="62000"/>
                </a:srgbClr>
              </a:gs>
              <a:gs pos="19000">
                <a:srgbClr val="C78950">
                  <a:alpha val="62000"/>
                </a:srgbClr>
              </a:gs>
              <a:gs pos="39000">
                <a:srgbClr val="F9DB7B">
                  <a:alpha val="62000"/>
                </a:srgbClr>
              </a:gs>
              <a:gs pos="59000">
                <a:srgbClr val="FBF9C9">
                  <a:alpha val="62000"/>
                </a:srgbClr>
              </a:gs>
              <a:gs pos="100000">
                <a:srgbClr val="7D5B2D"/>
              </a:gs>
              <a:gs pos="78000">
                <a:srgbClr val="E7BD75">
                  <a:alpha val="62000"/>
                </a:srgbClr>
              </a:gs>
            </a:gsLst>
            <a:lin ang="0" scaled="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62865" marR="36830" indent="444500" algn="just">
              <a:lnSpc>
                <a:spcPct val="115000"/>
              </a:lnSpc>
              <a:spcAft>
                <a:spcPts val="25"/>
              </a:spcAft>
            </a:pPr>
            <a:endParaRPr lang="uk-UA" sz="2000" kern="1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  <p:pic>
        <p:nvPicPr>
          <p:cNvPr id="8" name="Рисунок 7" descr="Изображение выглядит как искусство, рисунок, иллюстрация, силуэт&#10;&#10;Автоматически созданное описание">
            <a:extLst>
              <a:ext uri="{FF2B5EF4-FFF2-40B4-BE49-F238E27FC236}">
                <a16:creationId xmlns:a16="http://schemas.microsoft.com/office/drawing/2014/main" id="{C562939A-2B91-866E-FD6D-582F6B8F7F8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7879" y="2201602"/>
            <a:ext cx="2501688" cy="245479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EFCC97F-10B4-8270-83E2-1336DDB785FF}"/>
              </a:ext>
            </a:extLst>
          </p:cNvPr>
          <p:cNvSpPr txBox="1"/>
          <p:nvPr/>
        </p:nvSpPr>
        <p:spPr>
          <a:xfrm>
            <a:off x="314909" y="972125"/>
            <a:ext cx="86065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Профорієнтаційна робота </a:t>
            </a:r>
          </a:p>
        </p:txBody>
      </p:sp>
      <p:pic>
        <p:nvPicPr>
          <p:cNvPr id="3" name="Рисунок 2" descr="Изображение выглядит как человек, текст, коллаж, одежда">
            <a:extLst>
              <a:ext uri="{FF2B5EF4-FFF2-40B4-BE49-F238E27FC236}">
                <a16:creationId xmlns:a16="http://schemas.microsoft.com/office/drawing/2014/main" id="{E2683CB7-3CDA-B44A-9929-D308900BBA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171" y="1725506"/>
            <a:ext cx="6998020" cy="3936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0550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кульптура, бронза, Бронзовая скульптура, духовые инструменты&#10;&#10;Автоматически созданное описание">
            <a:extLst>
              <a:ext uri="{FF2B5EF4-FFF2-40B4-BE49-F238E27FC236}">
                <a16:creationId xmlns:a16="http://schemas.microsoft.com/office/drawing/2014/main" id="{DCA4566B-E652-BBD4-CC79-A9808F1892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1" y="0"/>
            <a:ext cx="3574141" cy="5661892"/>
          </a:xfrm>
          <a:prstGeom prst="rect">
            <a:avLst/>
          </a:prstGeom>
          <a:effectLst/>
        </p:spPr>
      </p:pic>
      <p:sp>
        <p:nvSpPr>
          <p:cNvPr id="11" name="Прямоугольник: скругленные противолежащие углы 10">
            <a:extLst>
              <a:ext uri="{FF2B5EF4-FFF2-40B4-BE49-F238E27FC236}">
                <a16:creationId xmlns:a16="http://schemas.microsoft.com/office/drawing/2014/main" id="{4EFD3CA7-375D-EA8A-4536-3DEE33701B35}"/>
              </a:ext>
            </a:extLst>
          </p:cNvPr>
          <p:cNvSpPr/>
          <p:nvPr/>
        </p:nvSpPr>
        <p:spPr>
          <a:xfrm>
            <a:off x="719136" y="912199"/>
            <a:ext cx="10753726" cy="5033602"/>
          </a:xfrm>
          <a:prstGeom prst="round2DiagRect">
            <a:avLst/>
          </a:prstGeom>
          <a:gradFill>
            <a:gsLst>
              <a:gs pos="0">
                <a:srgbClr val="733C12">
                  <a:alpha val="62000"/>
                </a:srgbClr>
              </a:gs>
              <a:gs pos="19000">
                <a:srgbClr val="C78950">
                  <a:alpha val="62000"/>
                </a:srgbClr>
              </a:gs>
              <a:gs pos="39000">
                <a:srgbClr val="F9DB7B">
                  <a:alpha val="62000"/>
                </a:srgbClr>
              </a:gs>
              <a:gs pos="59000">
                <a:srgbClr val="FBF9C9">
                  <a:alpha val="62000"/>
                </a:srgbClr>
              </a:gs>
              <a:gs pos="100000">
                <a:srgbClr val="7D5B2D"/>
              </a:gs>
              <a:gs pos="78000">
                <a:srgbClr val="E7BD75">
                  <a:alpha val="62000"/>
                </a:srgbClr>
              </a:gs>
            </a:gsLst>
            <a:lin ang="0" scaled="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62865" marR="36830" indent="444500" algn="just">
              <a:lnSpc>
                <a:spcPct val="115000"/>
              </a:lnSpc>
              <a:spcAft>
                <a:spcPts val="25"/>
              </a:spcAft>
            </a:pPr>
            <a:endParaRPr lang="uk-UA" sz="2000" kern="1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  <p:pic>
        <p:nvPicPr>
          <p:cNvPr id="8" name="Рисунок 7" descr="Изображение выглядит как искусство, рисунок, иллюстрация, силуэт&#10;&#10;Автоматически созданное описание">
            <a:extLst>
              <a:ext uri="{FF2B5EF4-FFF2-40B4-BE49-F238E27FC236}">
                <a16:creationId xmlns:a16="http://schemas.microsoft.com/office/drawing/2014/main" id="{C562939A-2B91-866E-FD6D-582F6B8F7F8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6098" y="1215619"/>
            <a:ext cx="2501688" cy="245479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EFCC97F-10B4-8270-83E2-1336DDB785FF}"/>
              </a:ext>
            </a:extLst>
          </p:cNvPr>
          <p:cNvSpPr txBox="1"/>
          <p:nvPr/>
        </p:nvSpPr>
        <p:spPr>
          <a:xfrm>
            <a:off x="8275866" y="3914641"/>
            <a:ext cx="30399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Тижні права та Всеукраїнська акція «16 днів проти насилля»</a:t>
            </a:r>
          </a:p>
        </p:txBody>
      </p:sp>
      <p:pic>
        <p:nvPicPr>
          <p:cNvPr id="4" name="Рисунок 3" descr="Изображение выглядит как одежда, человек, коллаж, снимок экрана">
            <a:extLst>
              <a:ext uri="{FF2B5EF4-FFF2-40B4-BE49-F238E27FC236}">
                <a16:creationId xmlns:a16="http://schemas.microsoft.com/office/drawing/2014/main" id="{3888EA23-0DE5-841F-58E8-30552B7F28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994" y="1477819"/>
            <a:ext cx="7068423" cy="3975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2685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кульптура, бронза, Бронзовая скульптура, духовые инструменты&#10;&#10;Автоматически созданное описание">
            <a:extLst>
              <a:ext uri="{FF2B5EF4-FFF2-40B4-BE49-F238E27FC236}">
                <a16:creationId xmlns:a16="http://schemas.microsoft.com/office/drawing/2014/main" id="{DCA4566B-E652-BBD4-CC79-A9808F1892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1" y="0"/>
            <a:ext cx="3574141" cy="5661892"/>
          </a:xfrm>
          <a:prstGeom prst="rect">
            <a:avLst/>
          </a:prstGeom>
          <a:effectLst/>
        </p:spPr>
      </p:pic>
      <p:sp>
        <p:nvSpPr>
          <p:cNvPr id="11" name="Прямоугольник: скругленные противолежащие углы 10">
            <a:extLst>
              <a:ext uri="{FF2B5EF4-FFF2-40B4-BE49-F238E27FC236}">
                <a16:creationId xmlns:a16="http://schemas.microsoft.com/office/drawing/2014/main" id="{4EFD3CA7-375D-EA8A-4536-3DEE33701B35}"/>
              </a:ext>
            </a:extLst>
          </p:cNvPr>
          <p:cNvSpPr/>
          <p:nvPr/>
        </p:nvSpPr>
        <p:spPr>
          <a:xfrm>
            <a:off x="719136" y="912199"/>
            <a:ext cx="10753726" cy="5033602"/>
          </a:xfrm>
          <a:prstGeom prst="round2DiagRect">
            <a:avLst/>
          </a:prstGeom>
          <a:gradFill>
            <a:gsLst>
              <a:gs pos="0">
                <a:srgbClr val="733C12">
                  <a:alpha val="62000"/>
                </a:srgbClr>
              </a:gs>
              <a:gs pos="19000">
                <a:srgbClr val="C78950">
                  <a:alpha val="62000"/>
                </a:srgbClr>
              </a:gs>
              <a:gs pos="39000">
                <a:srgbClr val="F9DB7B">
                  <a:alpha val="62000"/>
                </a:srgbClr>
              </a:gs>
              <a:gs pos="59000">
                <a:srgbClr val="FBF9C9">
                  <a:alpha val="62000"/>
                </a:srgbClr>
              </a:gs>
              <a:gs pos="100000">
                <a:srgbClr val="7D5B2D"/>
              </a:gs>
              <a:gs pos="78000">
                <a:srgbClr val="E7BD75">
                  <a:alpha val="62000"/>
                </a:srgbClr>
              </a:gs>
            </a:gsLst>
            <a:lin ang="0" scaled="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62865" marR="36830" indent="444500" algn="just">
              <a:lnSpc>
                <a:spcPct val="115000"/>
              </a:lnSpc>
              <a:spcAft>
                <a:spcPts val="25"/>
              </a:spcAft>
            </a:pPr>
            <a:endParaRPr lang="uk-UA" sz="2000" kern="1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  <p:pic>
        <p:nvPicPr>
          <p:cNvPr id="8" name="Рисунок 7" descr="Изображение выглядит как искусство, рисунок, иллюстрация, силуэт&#10;&#10;Автоматически созданное описание">
            <a:extLst>
              <a:ext uri="{FF2B5EF4-FFF2-40B4-BE49-F238E27FC236}">
                <a16:creationId xmlns:a16="http://schemas.microsoft.com/office/drawing/2014/main" id="{C562939A-2B91-866E-FD6D-582F6B8F7F8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6098" y="1215619"/>
            <a:ext cx="2501688" cy="245479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EFCC97F-10B4-8270-83E2-1336DDB785FF}"/>
              </a:ext>
            </a:extLst>
          </p:cNvPr>
          <p:cNvSpPr txBox="1"/>
          <p:nvPr/>
        </p:nvSpPr>
        <p:spPr>
          <a:xfrm>
            <a:off x="8236953" y="3973835"/>
            <a:ext cx="30399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При кафедрі діє Юридична клініка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5272D25-E963-4F5A-BF03-E8B1A2BF2A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4289" y="1783630"/>
            <a:ext cx="5343493" cy="2869417"/>
          </a:xfrm>
          <a:prstGeom prst="rect">
            <a:avLst/>
          </a:prstGeom>
          <a:ln w="38100">
            <a:solidFill>
              <a:schemeClr val="accent4">
                <a:lumMod val="40000"/>
                <a:lumOff val="60000"/>
              </a:schemeClr>
            </a:solidFill>
          </a:ln>
        </p:spPr>
      </p:pic>
      <p:pic>
        <p:nvPicPr>
          <p:cNvPr id="3" name="Рисунок 2" descr="Изображение выглядит как одежда, человек, Человеческое лицо, в помещении">
            <a:extLst>
              <a:ext uri="{FF2B5EF4-FFF2-40B4-BE49-F238E27FC236}">
                <a16:creationId xmlns:a16="http://schemas.microsoft.com/office/drawing/2014/main" id="{AB9EA623-590D-15A6-1CAC-3B025E9378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468" y="3152841"/>
            <a:ext cx="3560554" cy="2198255"/>
          </a:xfrm>
          <a:prstGeom prst="rect">
            <a:avLst/>
          </a:prstGeom>
          <a:ln w="38100">
            <a:solidFill>
              <a:schemeClr val="accent4">
                <a:lumMod val="40000"/>
                <a:lumOff val="60000"/>
              </a:schemeClr>
            </a:solidFill>
          </a:ln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4EB7571-DE17-82C1-5D6B-69873A24C0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37342" y="1215619"/>
            <a:ext cx="1336218" cy="1552371"/>
          </a:xfrm>
          <a:prstGeom prst="rect">
            <a:avLst/>
          </a:prstGeom>
          <a:ln w="38100">
            <a:solidFill>
              <a:schemeClr val="accent4">
                <a:lumMod val="40000"/>
                <a:lumOff val="6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2782675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кульптура, бронза, Бронзовая скульптура, духовые инструменты&#10;&#10;Автоматически созданное описание">
            <a:extLst>
              <a:ext uri="{FF2B5EF4-FFF2-40B4-BE49-F238E27FC236}">
                <a16:creationId xmlns:a16="http://schemas.microsoft.com/office/drawing/2014/main" id="{DCA4566B-E652-BBD4-CC79-A9808F1892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1" y="0"/>
            <a:ext cx="3574141" cy="5661892"/>
          </a:xfrm>
          <a:prstGeom prst="rect">
            <a:avLst/>
          </a:prstGeom>
          <a:effectLst/>
        </p:spPr>
      </p:pic>
      <p:sp>
        <p:nvSpPr>
          <p:cNvPr id="11" name="Прямоугольник: скругленные противолежащие углы 10">
            <a:extLst>
              <a:ext uri="{FF2B5EF4-FFF2-40B4-BE49-F238E27FC236}">
                <a16:creationId xmlns:a16="http://schemas.microsoft.com/office/drawing/2014/main" id="{4EFD3CA7-375D-EA8A-4536-3DEE33701B35}"/>
              </a:ext>
            </a:extLst>
          </p:cNvPr>
          <p:cNvSpPr/>
          <p:nvPr/>
        </p:nvSpPr>
        <p:spPr>
          <a:xfrm>
            <a:off x="719136" y="912199"/>
            <a:ext cx="10753726" cy="5033602"/>
          </a:xfrm>
          <a:prstGeom prst="round2DiagRect">
            <a:avLst/>
          </a:prstGeom>
          <a:gradFill>
            <a:gsLst>
              <a:gs pos="0">
                <a:srgbClr val="733C12">
                  <a:alpha val="62000"/>
                </a:srgbClr>
              </a:gs>
              <a:gs pos="19000">
                <a:srgbClr val="C78950">
                  <a:alpha val="62000"/>
                </a:srgbClr>
              </a:gs>
              <a:gs pos="39000">
                <a:srgbClr val="F9DB7B">
                  <a:alpha val="62000"/>
                </a:srgbClr>
              </a:gs>
              <a:gs pos="59000">
                <a:srgbClr val="FBF9C9">
                  <a:alpha val="62000"/>
                </a:srgbClr>
              </a:gs>
              <a:gs pos="100000">
                <a:srgbClr val="7D5B2D"/>
              </a:gs>
              <a:gs pos="78000">
                <a:srgbClr val="E7BD75">
                  <a:alpha val="62000"/>
                </a:srgbClr>
              </a:gs>
            </a:gsLst>
            <a:lin ang="0" scaled="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62865" marR="36830" indent="444500" algn="just">
              <a:lnSpc>
                <a:spcPct val="115000"/>
              </a:lnSpc>
              <a:spcAft>
                <a:spcPts val="25"/>
              </a:spcAft>
            </a:pPr>
            <a:endParaRPr lang="uk-UA" sz="2000" kern="1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  <p:pic>
        <p:nvPicPr>
          <p:cNvPr id="8" name="Рисунок 7" descr="Изображение выглядит как искусство, рисунок, иллюстрация, силуэт&#10;&#10;Автоматически созданное описание">
            <a:extLst>
              <a:ext uri="{FF2B5EF4-FFF2-40B4-BE49-F238E27FC236}">
                <a16:creationId xmlns:a16="http://schemas.microsoft.com/office/drawing/2014/main" id="{C562939A-2B91-866E-FD6D-582F6B8F7F8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4792" y="2830946"/>
            <a:ext cx="2501688" cy="245479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EFCC97F-10B4-8270-83E2-1336DDB785FF}"/>
              </a:ext>
            </a:extLst>
          </p:cNvPr>
          <p:cNvSpPr txBox="1"/>
          <p:nvPr/>
        </p:nvSpPr>
        <p:spPr>
          <a:xfrm>
            <a:off x="1749859" y="1230593"/>
            <a:ext cx="86065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Договори про співпрацю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983127-79DC-7079-27EA-E0032A0CDC9F}"/>
              </a:ext>
            </a:extLst>
          </p:cNvPr>
          <p:cNvSpPr txBox="1"/>
          <p:nvPr/>
        </p:nvSpPr>
        <p:spPr>
          <a:xfrm>
            <a:off x="1192433" y="1876240"/>
            <a:ext cx="823150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Щорічно</a:t>
            </a:r>
            <a:r>
              <a:rPr lang="ru-RU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кафедра </a:t>
            </a:r>
            <a:r>
              <a:rPr lang="ru-RU" sz="24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укладає</a:t>
            </a:r>
            <a:r>
              <a:rPr lang="ru-RU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договори з </a:t>
            </a:r>
            <a:r>
              <a:rPr lang="ru-RU" sz="24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роботодавцями</a:t>
            </a:r>
            <a:r>
              <a:rPr lang="ru-RU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для </a:t>
            </a:r>
            <a:r>
              <a:rPr lang="ru-RU" sz="24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забезпечення</a:t>
            </a:r>
            <a:r>
              <a:rPr lang="ru-RU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24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місць</a:t>
            </a:r>
            <a:r>
              <a:rPr lang="ru-RU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24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проходження</a:t>
            </a:r>
            <a:r>
              <a:rPr lang="ru-RU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практики та </a:t>
            </a:r>
            <a:r>
              <a:rPr lang="ru-RU" sz="24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стажування</a:t>
            </a:r>
            <a:r>
              <a:rPr lang="ru-RU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24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студентів</a:t>
            </a:r>
            <a:r>
              <a:rPr lang="ru-RU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.</a:t>
            </a:r>
          </a:p>
          <a:p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Протягом звітного періоду </a:t>
            </a:r>
          </a:p>
          <a:p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було укладено 41 угоду:</a:t>
            </a:r>
          </a:p>
          <a:p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договорів про міжнародну співпрацю – 6;</a:t>
            </a:r>
          </a:p>
          <a:p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договорів з базами практик – 19;</a:t>
            </a:r>
          </a:p>
          <a:p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меморандумів та договорів про співпрацю з потенційними роботодавцями – 13;</a:t>
            </a:r>
          </a:p>
          <a:p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про співпрацю з закладами вищої освіти – 3.</a:t>
            </a:r>
          </a:p>
        </p:txBody>
      </p:sp>
    </p:spTree>
    <p:extLst>
      <p:ext uri="{BB962C8B-B14F-4D97-AF65-F5344CB8AC3E}">
        <p14:creationId xmlns:p14="http://schemas.microsoft.com/office/powerpoint/2010/main" val="11844415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кульптура, бронза, Бронзовая скульптура, духовые инструменты&#10;&#10;Автоматически созданное описание">
            <a:extLst>
              <a:ext uri="{FF2B5EF4-FFF2-40B4-BE49-F238E27FC236}">
                <a16:creationId xmlns:a16="http://schemas.microsoft.com/office/drawing/2014/main" id="{DCA4566B-E652-BBD4-CC79-A9808F1892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1" y="0"/>
            <a:ext cx="3574141" cy="5661892"/>
          </a:xfrm>
          <a:prstGeom prst="rect">
            <a:avLst/>
          </a:prstGeom>
          <a:effectLst/>
        </p:spPr>
      </p:pic>
      <p:sp>
        <p:nvSpPr>
          <p:cNvPr id="11" name="Прямоугольник: скругленные противолежащие углы 10">
            <a:extLst>
              <a:ext uri="{FF2B5EF4-FFF2-40B4-BE49-F238E27FC236}">
                <a16:creationId xmlns:a16="http://schemas.microsoft.com/office/drawing/2014/main" id="{4EFD3CA7-375D-EA8A-4536-3DEE33701B35}"/>
              </a:ext>
            </a:extLst>
          </p:cNvPr>
          <p:cNvSpPr/>
          <p:nvPr/>
        </p:nvSpPr>
        <p:spPr>
          <a:xfrm>
            <a:off x="434715" y="320191"/>
            <a:ext cx="11170781" cy="6095599"/>
          </a:xfrm>
          <a:prstGeom prst="round2DiagRect">
            <a:avLst/>
          </a:prstGeom>
          <a:gradFill>
            <a:gsLst>
              <a:gs pos="0">
                <a:srgbClr val="733C12">
                  <a:alpha val="62000"/>
                </a:srgbClr>
              </a:gs>
              <a:gs pos="19000">
                <a:srgbClr val="C78950">
                  <a:alpha val="62000"/>
                </a:srgbClr>
              </a:gs>
              <a:gs pos="39000">
                <a:srgbClr val="F9DB7B">
                  <a:alpha val="62000"/>
                </a:srgbClr>
              </a:gs>
              <a:gs pos="59000">
                <a:srgbClr val="FBF9C9">
                  <a:alpha val="62000"/>
                </a:srgbClr>
              </a:gs>
              <a:gs pos="100000">
                <a:srgbClr val="7D5B2D"/>
              </a:gs>
              <a:gs pos="78000">
                <a:srgbClr val="E7BD75">
                  <a:alpha val="62000"/>
                </a:srgbClr>
              </a:gs>
            </a:gsLst>
            <a:lin ang="0" scaled="0"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marL="62865" marR="36830" indent="444500" algn="just">
              <a:lnSpc>
                <a:spcPct val="115000"/>
              </a:lnSpc>
              <a:spcAft>
                <a:spcPts val="25"/>
              </a:spcAft>
            </a:pPr>
            <a:endParaRPr lang="uk-UA" sz="2000" kern="1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FCC97F-10B4-8270-83E2-1336DDB785FF}"/>
              </a:ext>
            </a:extLst>
          </p:cNvPr>
          <p:cNvSpPr txBox="1"/>
          <p:nvPr/>
        </p:nvSpPr>
        <p:spPr>
          <a:xfrm>
            <a:off x="191426" y="1062355"/>
            <a:ext cx="86065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Розвиток матеріальної бази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983127-79DC-7079-27EA-E0032A0CDC9F}"/>
              </a:ext>
            </a:extLst>
          </p:cNvPr>
          <p:cNvSpPr txBox="1"/>
          <p:nvPr/>
        </p:nvSpPr>
        <p:spPr>
          <a:xfrm>
            <a:off x="8456699" y="612844"/>
            <a:ext cx="339208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За рахунок університету матеріальна база ННІ історії, права </a:t>
            </a:r>
          </a:p>
          <a:p>
            <a:r>
              <a:rPr lang="uk-UA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та міжнародних відносин поповнилася навчальною аудиторією, кабінетом для завідувача кафедри, капітально відремонтовано кафедру права.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93F0E8B-82CB-93FC-E9FF-323F6EE1AF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009" y="2034458"/>
            <a:ext cx="3822523" cy="176799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056611A-BE50-4C7A-A8B3-7EF007A8D6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8687" y="2014005"/>
            <a:ext cx="3822523" cy="176799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5130B53-D662-3126-BC53-FD0DCAED4D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6901" y="4148873"/>
            <a:ext cx="4017612" cy="1859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4543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кульптура, бронза, Бронзовая скульптура, духовые инструменты&#10;&#10;Автоматически созданное описание">
            <a:extLst>
              <a:ext uri="{FF2B5EF4-FFF2-40B4-BE49-F238E27FC236}">
                <a16:creationId xmlns:a16="http://schemas.microsoft.com/office/drawing/2014/main" id="{DCA4566B-E652-BBD4-CC79-A9808F18920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1" y="0"/>
            <a:ext cx="3574141" cy="5661892"/>
          </a:xfrm>
          <a:prstGeom prst="rect">
            <a:avLst/>
          </a:prstGeom>
          <a:effectLst/>
        </p:spPr>
      </p:pic>
      <p:pic>
        <p:nvPicPr>
          <p:cNvPr id="8" name="Рисунок 7" descr="Изображение выглядит как искусство, рисунок, иллюстрация, силуэт&#10;&#10;Автоматически созданное описание">
            <a:extLst>
              <a:ext uri="{FF2B5EF4-FFF2-40B4-BE49-F238E27FC236}">
                <a16:creationId xmlns:a16="http://schemas.microsoft.com/office/drawing/2014/main" id="{C562939A-2B91-866E-FD6D-582F6B8F7F8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989" y="3002783"/>
            <a:ext cx="2501688" cy="24547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983127-79DC-7079-27EA-E0032A0CDC9F}"/>
              </a:ext>
            </a:extLst>
          </p:cNvPr>
          <p:cNvSpPr txBox="1"/>
          <p:nvPr/>
        </p:nvSpPr>
        <p:spPr>
          <a:xfrm>
            <a:off x="4145495" y="811938"/>
            <a:ext cx="823150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Звіт</a:t>
            </a:r>
            <a:r>
              <a:rPr lang="ru-RU" sz="28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28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затверджено</a:t>
            </a:r>
            <a:r>
              <a:rPr lang="ru-RU" sz="28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на </a:t>
            </a:r>
            <a:r>
              <a:rPr lang="ru-RU" sz="28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засіданні</a:t>
            </a:r>
            <a:r>
              <a:rPr lang="ru-RU" sz="28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28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кафедри</a:t>
            </a:r>
            <a:r>
              <a:rPr lang="ru-RU" sz="28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права та методики </a:t>
            </a:r>
            <a:r>
              <a:rPr lang="ru-RU" sz="28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викладання</a:t>
            </a:r>
            <a:r>
              <a:rPr lang="ru-RU" sz="28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ru-RU" sz="28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правознавства</a:t>
            </a:r>
            <a:r>
              <a:rPr lang="ru-RU" sz="28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</a:p>
          <a:p>
            <a:r>
              <a:rPr lang="ru-RU" sz="28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протокол №4 </a:t>
            </a:r>
            <a:r>
              <a:rPr lang="ru-RU" sz="28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від</a:t>
            </a:r>
            <a:r>
              <a:rPr lang="ru-RU" sz="28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28 листопада 2023 року</a:t>
            </a:r>
            <a:endParaRPr lang="uk-UA" sz="28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1323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rgbClr val="733C12">
                <a:alpha val="62000"/>
              </a:srgbClr>
            </a:gs>
            <a:gs pos="19000">
              <a:srgbClr val="C78950">
                <a:alpha val="62000"/>
              </a:srgbClr>
            </a:gs>
            <a:gs pos="39000">
              <a:srgbClr val="F9DB7B">
                <a:alpha val="62000"/>
              </a:srgbClr>
            </a:gs>
            <a:gs pos="59000">
              <a:srgbClr val="FBF9C9">
                <a:alpha val="62000"/>
              </a:srgbClr>
            </a:gs>
            <a:gs pos="100000">
              <a:srgbClr val="7D5B2D"/>
            </a:gs>
            <a:gs pos="78000">
              <a:srgbClr val="E7BD75">
                <a:alpha val="62000"/>
              </a:srgbClr>
            </a:gs>
          </a:gsLst>
          <a:lin ang="0" scaled="0"/>
        </a:gradFill>
        <a:ln>
          <a:noFill/>
        </a:ln>
        <a:effectLst>
          <a:outerShdw blurRad="63500" sx="102000" sy="102000" algn="ctr" rotWithShape="0">
            <a:prstClr val="black">
              <a:alpha val="40000"/>
            </a:prstClr>
          </a:outerShdw>
          <a:softEdge rad="0"/>
        </a:effectLst>
      </a:spPr>
      <a:bodyPr rtlCol="0" anchor="t" anchorCtr="1"/>
      <a:lstStyle>
        <a:defPPr marL="62865" marR="36830" indent="444500" algn="just">
          <a:lnSpc>
            <a:spcPct val="115000"/>
          </a:lnSpc>
          <a:spcAft>
            <a:spcPts val="25"/>
          </a:spcAft>
          <a:defRPr sz="1600" kern="100" dirty="0">
            <a:solidFill>
              <a:schemeClr val="accent4">
                <a:lumMod val="40000"/>
                <a:lumOff val="6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man Old Style" panose="02050604050505020204" pitchFamily="18" charset="0"/>
            <a:ea typeface="Times New Roman" panose="02020603050405020304" pitchFamily="18" charset="0"/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C3DE596CEE1D7C4C997D6983AF83F3CD" ma:contentTypeVersion="6" ma:contentTypeDescription="Створення нового документа." ma:contentTypeScope="" ma:versionID="936a25e59ee74e7894fccf4e3cae0aac">
  <xsd:schema xmlns:xsd="http://www.w3.org/2001/XMLSchema" xmlns:xs="http://www.w3.org/2001/XMLSchema" xmlns:p="http://schemas.microsoft.com/office/2006/metadata/properties" xmlns:ns3="22a7dd27-cdec-4e2c-8f51-6f98c7fc874d" targetNamespace="http://schemas.microsoft.com/office/2006/metadata/properties" ma:root="true" ma:fieldsID="cd36b2f49296498a90c1590399ddd71a" ns3:_="">
    <xsd:import namespace="22a7dd27-cdec-4e2c-8f51-6f98c7fc874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a7dd27-cdec-4e2c-8f51-6f98c7fc87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вмісту"/>
        <xsd:element ref="dc:title" minOccurs="0" maxOccurs="1" ma:index="4" ma:displayName="Заголовок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BA6CA01-199B-458E-9372-0F553ADD8F44}">
  <ds:schemaRefs>
    <ds:schemaRef ds:uri="22a7dd27-cdec-4e2c-8f51-6f98c7fc874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FE88C06-6CB2-4004-A044-FAD49F6CBD4B}">
  <ds:schemaRefs>
    <ds:schemaRef ds:uri="http://schemas.microsoft.com/office/2006/metadata/properties"/>
    <ds:schemaRef ds:uri="22a7dd27-cdec-4e2c-8f51-6f98c7fc874d"/>
    <ds:schemaRef ds:uri="http://www.w3.org/XML/1998/namespace"/>
    <ds:schemaRef ds:uri="http://schemas.microsoft.com/office/2006/documentManagement/types"/>
    <ds:schemaRef ds:uri="http://purl.org/dc/elements/1.1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ABCDBA45-36DD-4651-BDAC-93CE89B8E77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1463</TotalTime>
  <Words>1262</Words>
  <Application>Microsoft Office PowerPoint</Application>
  <PresentationFormat>Широкоэкранный</PresentationFormat>
  <Paragraphs>122</Paragraphs>
  <Slides>40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7" baseType="lpstr">
      <vt:lpstr>Arial</vt:lpstr>
      <vt:lpstr>Bookman Old Style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Владислав Івченко</dc:creator>
  <cp:lastModifiedBy>Владислав Івченко</cp:lastModifiedBy>
  <cp:revision>41</cp:revision>
  <dcterms:created xsi:type="dcterms:W3CDTF">2023-11-22T12:03:36Z</dcterms:created>
  <dcterms:modified xsi:type="dcterms:W3CDTF">2024-01-12T23:51:32Z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0x010100C3DE596CEE1D7C4C997D6983AF83F3CD</vt:lpwstr>
  </property>
</Properties>
</file>